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85" r:id="rId2"/>
    <p:sldId id="286" r:id="rId3"/>
    <p:sldId id="287" r:id="rId4"/>
    <p:sldId id="258" r:id="rId5"/>
    <p:sldId id="289" r:id="rId6"/>
    <p:sldId id="276" r:id="rId7"/>
    <p:sldId id="277" r:id="rId8"/>
    <p:sldId id="278" r:id="rId9"/>
    <p:sldId id="279" r:id="rId10"/>
    <p:sldId id="270" r:id="rId11"/>
    <p:sldId id="281" r:id="rId12"/>
    <p:sldId id="282" r:id="rId13"/>
    <p:sldId id="280" r:id="rId14"/>
  </p:sldIdLst>
  <p:sldSz cx="9144000" cy="5143500" type="screen16x9"/>
  <p:notesSz cx="6858000" cy="9144000"/>
  <p:embeddedFontLst>
    <p:embeddedFont>
      <p:font typeface="Avenir Book" panose="02000503020000020003" pitchFamily="2" charset="0"/>
      <p:regular r:id="rId16"/>
      <p:italic r:id="rId17"/>
    </p:embeddedFont>
    <p:embeddedFont>
      <p:font typeface="Avenir Next" panose="020B0503020202020204" pitchFamily="34" charset="0"/>
      <p:regular r:id="rId18"/>
      <p:bold r:id="rId19"/>
      <p:italic r:id="rId20"/>
      <p:boldItalic r:id="rId21"/>
    </p:embeddedFont>
    <p:embeddedFont>
      <p:font typeface="Raleway" pitchFamily="2" charset="77"/>
      <p:regular r:id="rId22"/>
      <p:bold r:id="rId23"/>
      <p:italic r:id="rId24"/>
      <p:boldItalic r:id="rId25"/>
    </p:embeddedFont>
    <p:embeddedFont>
      <p:font typeface="Source Sans Pro" panose="020B0503030403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82"/>
    <p:restoredTop sz="81479" autoAdjust="0"/>
  </p:normalViewPr>
  <p:slideViewPr>
    <p:cSldViewPr snapToGrid="0">
      <p:cViewPr varScale="1">
        <p:scale>
          <a:sx n="132" d="100"/>
          <a:sy n="132" d="100"/>
        </p:scale>
        <p:origin x="808" y="17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Tableau Workbook link for additional insights: https://</a:t>
            </a:r>
            <a:r>
              <a:rPr lang="en-US" dirty="0" err="1"/>
              <a:t>public.tableau.com</a:t>
            </a:r>
            <a:r>
              <a:rPr lang="en-US" dirty="0"/>
              <a:t>/profile/abhijeet2052#!/</a:t>
            </a:r>
            <a:r>
              <a:rPr lang="en-US" dirty="0" err="1"/>
              <a:t>vizhome</a:t>
            </a:r>
            <a:r>
              <a:rPr lang="en-US"/>
              <a:t>/EconomicEmpowermentofWomen_16038323899870/Dashboard</a:t>
            </a:r>
          </a:p>
        </p:txBody>
      </p:sp>
    </p:spTree>
    <p:extLst>
      <p:ext uri="{BB962C8B-B14F-4D97-AF65-F5344CB8AC3E}">
        <p14:creationId xmlns:p14="http://schemas.microsoft.com/office/powerpoint/2010/main" val="3636119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adb11d099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adb11d099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“Play Animation”</a:t>
            </a:r>
          </a:p>
          <a:p>
            <a:pPr lvl="0"/>
            <a:r>
              <a:rPr lang="en-US" sz="1100" b="0" i="0" u="none" strike="noStrike" cap="none" dirty="0">
                <a:solidFill>
                  <a:srgbClr val="000000"/>
                </a:solidFill>
                <a:effectLst/>
                <a:latin typeface="Arial"/>
                <a:ea typeface="Arial"/>
                <a:cs typeface="Arial"/>
                <a:sym typeface="Arial"/>
              </a:rPr>
              <a:t>Now, let’s take a step back and look at the WBL indicators across the world and how they progressed since 1971.</a:t>
            </a:r>
          </a:p>
          <a:p>
            <a:pPr lvl="0"/>
            <a:r>
              <a:rPr lang="en-US" sz="1100" b="0" i="0" u="none" strike="noStrike" cap="none" dirty="0">
                <a:solidFill>
                  <a:srgbClr val="000000"/>
                </a:solidFill>
                <a:effectLst/>
                <a:latin typeface="Arial"/>
                <a:ea typeface="Arial"/>
                <a:cs typeface="Arial"/>
                <a:sym typeface="Arial"/>
              </a:rPr>
              <a:t>To note, the x-axis in this animation represents the average score on the question, with the y-axis representing the change from 1971. You’ll notice all </a:t>
            </a:r>
          </a:p>
          <a:p>
            <a:pPr lvl="0"/>
            <a:r>
              <a:rPr lang="en-US" sz="1100" b="0" i="0" u="none" strike="noStrike" cap="none" dirty="0">
                <a:solidFill>
                  <a:srgbClr val="000000"/>
                </a:solidFill>
                <a:effectLst/>
                <a:latin typeface="Arial"/>
                <a:ea typeface="Arial"/>
                <a:cs typeface="Arial"/>
                <a:sym typeface="Arial"/>
              </a:rPr>
              <a:t>Based on the areas of improvement and stagnation, we view South Africa as a good representative of the progress made by the world at large. Specifically, highlighting the pension score which is the only negative and parenthood which is the lowest overall.</a:t>
            </a:r>
          </a:p>
          <a:p>
            <a:pPr marL="628650" lvl="1" indent="-171450" algn="l" rtl="0">
              <a:spcBef>
                <a:spcPts val="0"/>
              </a:spcBef>
              <a:spcAft>
                <a:spcPts val="0"/>
              </a:spcAft>
            </a:pPr>
            <a:endParaRPr lang="en-US" dirty="0"/>
          </a:p>
        </p:txBody>
      </p:sp>
    </p:spTree>
    <p:extLst>
      <p:ext uri="{BB962C8B-B14F-4D97-AF65-F5344CB8AC3E}">
        <p14:creationId xmlns:p14="http://schemas.microsoft.com/office/powerpoint/2010/main" val="16680289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adb11d099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adb11d099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Looking at the specific score for whether the mandatory retirement age for men and women is equal, the score ticked down slightly from 1971: 23.42 to 23.03.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594906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adb11d099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adb11d099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Looking now at the Parenthood question on whether there is paid parental leave, you can see overall this has increased from .32 to 4.53 since 1971 and represents another area of improvement, especially for South Africa where this is the only remaining negative response.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61208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adb11d099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adb11d099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Based on the data we have reviewed, using South Africa as an example, we believe there should be a concentrated focus on the improvements to the Parenthood questions as well as Pension. By doing so, we believe we will see an improvement to the overall global average WBL scores, and most importantly, the economic standing of women across the globe.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06379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What is the WBL and the WBL Index?</a:t>
            </a:r>
          </a:p>
          <a:p>
            <a:pPr lvl="1"/>
            <a:r>
              <a:rPr lang="en-US" sz="1100" b="0" i="1" u="none" strike="noStrike" cap="none" dirty="0">
                <a:solidFill>
                  <a:srgbClr val="000000"/>
                </a:solidFill>
                <a:effectLst/>
                <a:latin typeface="Arial"/>
                <a:ea typeface="Arial"/>
                <a:cs typeface="Arial"/>
                <a:sym typeface="Arial"/>
              </a:rPr>
              <a:t>Women, Business and the Law </a:t>
            </a:r>
            <a:r>
              <a:rPr lang="en-US" sz="1100" b="0" i="0" u="none" strike="noStrike" cap="none" dirty="0">
                <a:solidFill>
                  <a:srgbClr val="000000"/>
                </a:solidFill>
                <a:effectLst/>
                <a:latin typeface="Arial"/>
                <a:ea typeface="Arial"/>
                <a:cs typeface="Arial"/>
                <a:sym typeface="Arial"/>
              </a:rPr>
              <a:t>(WBL) is a World Bank Group project collecting data on the laws and regulations that restrict women's economic opportunities.  The available data that we will review tonight is for the period from 1970 to 2019</a:t>
            </a:r>
          </a:p>
          <a:p>
            <a:pPr lvl="1"/>
            <a:r>
              <a:rPr lang="en-US" sz="1100" b="0" i="0" u="none" strike="noStrike" cap="none" dirty="0">
                <a:solidFill>
                  <a:srgbClr val="000000"/>
                </a:solidFill>
                <a:effectLst/>
                <a:latin typeface="Arial"/>
                <a:ea typeface="Arial"/>
                <a:cs typeface="Arial"/>
                <a:sym typeface="Arial"/>
              </a:rPr>
              <a:t>The index itself covers 190 economies and eight topics relevant to women's economic participation</a:t>
            </a:r>
          </a:p>
          <a:p>
            <a:pPr lvl="1"/>
            <a:r>
              <a:rPr lang="en-US" sz="1100" b="0" i="0" u="none" strike="noStrike" cap="none" dirty="0">
                <a:solidFill>
                  <a:srgbClr val="000000"/>
                </a:solidFill>
                <a:effectLst/>
                <a:latin typeface="Arial"/>
                <a:ea typeface="Arial"/>
                <a:cs typeface="Arial"/>
                <a:sym typeface="Arial"/>
              </a:rPr>
              <a:t>Thirty-five aspects of the law are scored across the eight indicators of four or five binary questions (yes/no). Each indicator is a thematic representation of different phases of a woman’s career.</a:t>
            </a:r>
          </a:p>
          <a:p>
            <a:pPr lvl="2"/>
            <a:r>
              <a:rPr lang="en-US" sz="1100" b="0" i="0" u="none" strike="noStrike" cap="none" dirty="0">
                <a:solidFill>
                  <a:srgbClr val="000000"/>
                </a:solidFill>
                <a:effectLst/>
                <a:latin typeface="Arial"/>
                <a:ea typeface="Arial"/>
                <a:cs typeface="Arial"/>
                <a:sym typeface="Arial"/>
              </a:rPr>
              <a:t>As an example, Mobility is based off of the following questions:</a:t>
            </a:r>
          </a:p>
          <a:p>
            <a:pPr lvl="3"/>
            <a:r>
              <a:rPr lang="en-US" sz="1100" b="0" i="0" u="none" strike="noStrike" cap="none" dirty="0">
                <a:solidFill>
                  <a:srgbClr val="000000"/>
                </a:solidFill>
                <a:effectLst/>
                <a:latin typeface="Arial"/>
                <a:ea typeface="Arial"/>
                <a:cs typeface="Arial"/>
                <a:sym typeface="Arial"/>
              </a:rPr>
              <a:t>Can a woman choose where to live in the same way as a man?</a:t>
            </a:r>
          </a:p>
          <a:p>
            <a:pPr lvl="3"/>
            <a:r>
              <a:rPr lang="en-US" sz="1100" b="0" i="0" u="none" strike="noStrike" cap="none" dirty="0">
                <a:solidFill>
                  <a:srgbClr val="000000"/>
                </a:solidFill>
                <a:effectLst/>
                <a:latin typeface="Arial"/>
                <a:ea typeface="Arial"/>
                <a:cs typeface="Arial"/>
                <a:sym typeface="Arial"/>
              </a:rPr>
              <a:t>Can a woman travel outside her home in the same way as a man?</a:t>
            </a:r>
          </a:p>
          <a:p>
            <a:pPr lvl="3"/>
            <a:r>
              <a:rPr lang="en-US" sz="1100" b="0" i="0" u="none" strike="noStrike" cap="none" dirty="0">
                <a:solidFill>
                  <a:srgbClr val="000000"/>
                </a:solidFill>
                <a:effectLst/>
                <a:latin typeface="Arial"/>
                <a:ea typeface="Arial"/>
                <a:cs typeface="Arial"/>
                <a:sym typeface="Arial"/>
              </a:rPr>
              <a:t>Can a woman apply for a passport in the same way as a man?</a:t>
            </a:r>
          </a:p>
          <a:p>
            <a:pPr lvl="3"/>
            <a:r>
              <a:rPr lang="en-US" sz="1100" b="0" i="0" u="none" strike="noStrike" cap="none" dirty="0">
                <a:solidFill>
                  <a:srgbClr val="000000"/>
                </a:solidFill>
                <a:effectLst/>
                <a:latin typeface="Arial"/>
                <a:ea typeface="Arial"/>
                <a:cs typeface="Arial"/>
                <a:sym typeface="Arial"/>
              </a:rPr>
              <a:t>Can a woman travel outside the country in the same way as a man?</a:t>
            </a:r>
          </a:p>
          <a:p>
            <a:pPr lvl="1"/>
            <a:r>
              <a:rPr lang="en-US" sz="1100" b="0" i="0" u="none" strike="noStrike" cap="none" dirty="0">
                <a:solidFill>
                  <a:srgbClr val="000000"/>
                </a:solidFill>
                <a:effectLst/>
                <a:latin typeface="Arial"/>
                <a:ea typeface="Arial"/>
                <a:cs typeface="Arial"/>
                <a:sym typeface="Arial"/>
              </a:rPr>
              <a:t>Indicator-level scores are obtained by calculating the unweighted average of the questions within that indicator and scaling the result to 100. Overall scores are then calculated by taking the average of each indicator, with 100 representing the highest possible score</a:t>
            </a:r>
          </a:p>
        </p:txBody>
      </p:sp>
    </p:spTree>
    <p:extLst>
      <p:ext uri="{BB962C8B-B14F-4D97-AF65-F5344CB8AC3E}">
        <p14:creationId xmlns:p14="http://schemas.microsoft.com/office/powerpoint/2010/main" val="335486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On this slide you will see each country shaded based on the relative strength of their score on a scale of 0 to 100.</a:t>
            </a:r>
          </a:p>
          <a:p>
            <a:pPr lvl="0"/>
            <a:r>
              <a:rPr lang="en-US" sz="1100" b="0" i="0" u="none" strike="noStrike" cap="none" dirty="0">
                <a:solidFill>
                  <a:srgbClr val="000000"/>
                </a:solidFill>
                <a:effectLst/>
                <a:latin typeface="Arial"/>
                <a:ea typeface="Arial"/>
                <a:cs typeface="Arial"/>
                <a:sym typeface="Arial"/>
              </a:rPr>
              <a:t>In 2020, the average score was 75, up from 46 in 1971.</a:t>
            </a:r>
          </a:p>
          <a:p>
            <a:pPr lvl="0"/>
            <a:r>
              <a:rPr lang="en-US" sz="1100" b="0" i="0" u="none" strike="noStrike" cap="none" dirty="0">
                <a:solidFill>
                  <a:srgbClr val="000000"/>
                </a:solidFill>
                <a:effectLst/>
                <a:latin typeface="Arial"/>
                <a:ea typeface="Arial"/>
                <a:cs typeface="Arial"/>
                <a:sym typeface="Arial"/>
              </a:rPr>
              <a:t>While the index itself has improved overall, there are still areas of opportunity to improve as reflected in the gap among developed vs. developing nations.</a:t>
            </a:r>
          </a:p>
          <a:p>
            <a:pPr lvl="0"/>
            <a:r>
              <a:rPr lang="en-US" sz="1100" b="0" i="0" u="none" strike="noStrike" cap="none" dirty="0">
                <a:solidFill>
                  <a:srgbClr val="000000"/>
                </a:solidFill>
                <a:effectLst/>
                <a:latin typeface="Arial"/>
                <a:ea typeface="Arial"/>
                <a:cs typeface="Arial"/>
                <a:sym typeface="Arial"/>
              </a:rPr>
              <a:t>OECD countries scored an average of 95, whereas 18% of the world scored below the global average of 75, and are mostly concentrated in Africa and the Middle East.</a:t>
            </a:r>
          </a:p>
          <a:p>
            <a:pPr lvl="0"/>
            <a:r>
              <a:rPr lang="en-US" sz="1100" b="0" i="0" u="none" strike="noStrike" cap="none" dirty="0">
                <a:solidFill>
                  <a:srgbClr val="000000"/>
                </a:solidFill>
                <a:effectLst/>
                <a:latin typeface="Arial"/>
                <a:ea typeface="Arial"/>
                <a:cs typeface="Arial"/>
                <a:sym typeface="Arial"/>
              </a:rPr>
              <a:t>Can anyone take a guess, based on the map, what the WBL Index score of the United States is? In 2020, it is 91 up from 67 in 1971.</a:t>
            </a:r>
          </a:p>
        </p:txBody>
      </p:sp>
    </p:spTree>
    <p:extLst>
      <p:ext uri="{BB962C8B-B14F-4D97-AF65-F5344CB8AC3E}">
        <p14:creationId xmlns:p14="http://schemas.microsoft.com/office/powerpoint/2010/main" val="4032635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adb11d099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adb11d099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Based on the information covered already, we want to drill in to identify what areas of the index to focus on for improvement.</a:t>
            </a:r>
          </a:p>
          <a:p>
            <a:pPr lvl="0"/>
            <a:r>
              <a:rPr lang="en-US" sz="1100" b="0" i="0" u="none" strike="noStrike" cap="none" dirty="0">
                <a:solidFill>
                  <a:srgbClr val="000000"/>
                </a:solidFill>
                <a:effectLst/>
                <a:latin typeface="Arial"/>
                <a:ea typeface="Arial"/>
                <a:cs typeface="Arial"/>
                <a:sym typeface="Arial"/>
              </a:rPr>
              <a:t>We will do so by first looking at the countries that have improved their scores the most since 1971.</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These are the countries with the greatest percentage increase in their WBL Index from 1971 to 2020.</a:t>
            </a:r>
          </a:p>
          <a:p>
            <a:pPr lvl="0"/>
            <a:r>
              <a:rPr lang="en-US" sz="1100" b="0" i="0" u="none" strike="noStrike" cap="none" dirty="0">
                <a:solidFill>
                  <a:srgbClr val="000000"/>
                </a:solidFill>
                <a:effectLst/>
                <a:latin typeface="Arial"/>
                <a:ea typeface="Arial"/>
                <a:cs typeface="Arial"/>
                <a:sym typeface="Arial"/>
              </a:rPr>
              <a:t>For the purposes of our analysis, we will drill into South Africa as it is a country that has improved significantly at +244% but does have more work to do at 88 out of 100. Additionally, it is an outlier compared to the relatively slow scores in other African countries as seen on the World View slide.</a:t>
            </a:r>
          </a:p>
        </p:txBody>
      </p:sp>
    </p:spTree>
    <p:extLst>
      <p:ext uri="{BB962C8B-B14F-4D97-AF65-F5344CB8AC3E}">
        <p14:creationId xmlns:p14="http://schemas.microsoft.com/office/powerpoint/2010/main" val="2257500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*Play animation*</a:t>
            </a:r>
          </a:p>
          <a:p>
            <a:pPr lvl="0"/>
            <a:r>
              <a:rPr lang="en-US" sz="1100" b="0" i="0" u="none" strike="noStrike" cap="none" dirty="0">
                <a:solidFill>
                  <a:srgbClr val="000000"/>
                </a:solidFill>
                <a:effectLst/>
                <a:latin typeface="Arial"/>
                <a:ea typeface="Arial"/>
                <a:cs typeface="Arial"/>
                <a:sym typeface="Arial"/>
              </a:rPr>
              <a:t>As you can see, South Africa’s score was below the world average from 1971 up until the early 1990s with the end of Apartheid.</a:t>
            </a:r>
          </a:p>
          <a:p>
            <a:pPr lvl="0"/>
            <a:r>
              <a:rPr lang="en-US" sz="1100" b="0" i="0" u="none" strike="noStrike" cap="none" dirty="0">
                <a:solidFill>
                  <a:srgbClr val="000000"/>
                </a:solidFill>
                <a:effectLst/>
                <a:latin typeface="Arial"/>
                <a:ea typeface="Arial"/>
                <a:cs typeface="Arial"/>
                <a:sym typeface="Arial"/>
              </a:rPr>
              <a:t>Currently, they are ranked 47</a:t>
            </a:r>
            <a:r>
              <a:rPr lang="en-US" sz="1100" b="0" i="0" u="none" strike="noStrike" cap="none" baseline="30000" dirty="0">
                <a:solidFill>
                  <a:srgbClr val="000000"/>
                </a:solidFill>
                <a:effectLst/>
                <a:latin typeface="Arial"/>
                <a:ea typeface="Arial"/>
                <a:cs typeface="Arial"/>
                <a:sym typeface="Arial"/>
              </a:rPr>
              <a:t>th</a:t>
            </a:r>
            <a:r>
              <a:rPr lang="en-US" sz="1100" b="0" i="0" u="none" strike="noStrike" cap="none" dirty="0">
                <a:solidFill>
                  <a:srgbClr val="000000"/>
                </a:solidFill>
                <a:effectLst/>
                <a:latin typeface="Arial"/>
                <a:ea typeface="Arial"/>
                <a:cs typeface="Arial"/>
                <a:sym typeface="Arial"/>
              </a:rPr>
              <a:t> and have consistently trended upward.</a:t>
            </a:r>
          </a:p>
          <a:p>
            <a:endParaRPr lang="en-US" dirty="0"/>
          </a:p>
        </p:txBody>
      </p:sp>
    </p:spTree>
    <p:extLst>
      <p:ext uri="{BB962C8B-B14F-4D97-AF65-F5344CB8AC3E}">
        <p14:creationId xmlns:p14="http://schemas.microsoft.com/office/powerpoint/2010/main" val="1622290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Taking a step deeper into South Africa’s score, we can see improvement in 7 of 8 questions since 1971, with Parenthood and Pension the only non-100 scores.</a:t>
            </a:r>
          </a:p>
          <a:p>
            <a:endParaRPr lang="en-US" dirty="0"/>
          </a:p>
        </p:txBody>
      </p:sp>
    </p:spTree>
    <p:extLst>
      <p:ext uri="{BB962C8B-B14F-4D97-AF65-F5344CB8AC3E}">
        <p14:creationId xmlns:p14="http://schemas.microsoft.com/office/powerpoint/2010/main" val="186088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As you can see, there was no change in South Africa’s pension score which covers the questions:</a:t>
            </a:r>
          </a:p>
          <a:p>
            <a:pPr lvl="1"/>
            <a:r>
              <a:rPr lang="en-US" sz="1100" b="0" i="0" u="none" strike="noStrike" cap="none" dirty="0">
                <a:solidFill>
                  <a:srgbClr val="000000"/>
                </a:solidFill>
                <a:effectLst/>
                <a:latin typeface="Arial"/>
                <a:ea typeface="Arial"/>
                <a:cs typeface="Arial"/>
                <a:sym typeface="Arial"/>
              </a:rPr>
              <a:t>Are the ages at which men and women can retire with full pension benefits equal?</a:t>
            </a:r>
          </a:p>
          <a:p>
            <a:pPr lvl="1"/>
            <a:r>
              <a:rPr lang="en-US" sz="1100" b="0" i="0" u="none" strike="noStrike" cap="none" dirty="0">
                <a:solidFill>
                  <a:srgbClr val="000000"/>
                </a:solidFill>
                <a:effectLst/>
                <a:latin typeface="Arial"/>
                <a:ea typeface="Arial"/>
                <a:cs typeface="Arial"/>
                <a:sym typeface="Arial"/>
              </a:rPr>
              <a:t>Are the ages at which men and women can retire with partial benefits equal?</a:t>
            </a:r>
          </a:p>
          <a:p>
            <a:pPr lvl="1"/>
            <a:r>
              <a:rPr lang="en-US" sz="1100" b="1" i="0" u="none" strike="noStrike" cap="none" dirty="0">
                <a:solidFill>
                  <a:srgbClr val="000000"/>
                </a:solidFill>
                <a:effectLst/>
                <a:latin typeface="Arial"/>
                <a:ea typeface="Arial"/>
                <a:cs typeface="Arial"/>
                <a:sym typeface="Arial"/>
              </a:rPr>
              <a:t>Is the mandatory retirement age for men and women equal? This is the only affirmative question.</a:t>
            </a:r>
            <a:endParaRPr lang="en-US" sz="110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Are periods of absence due </a:t>
            </a:r>
            <a:r>
              <a:rPr lang="en-US" sz="1100" b="0" i="0" u="none" strike="noStrike" cap="none">
                <a:solidFill>
                  <a:srgbClr val="000000"/>
                </a:solidFill>
                <a:effectLst/>
                <a:latin typeface="Arial"/>
                <a:ea typeface="Arial"/>
                <a:cs typeface="Arial"/>
                <a:sym typeface="Arial"/>
              </a:rPr>
              <a:t>to childcare </a:t>
            </a:r>
            <a:r>
              <a:rPr lang="en-US" sz="1100" b="0" i="0" u="none" strike="noStrike" cap="none" dirty="0">
                <a:solidFill>
                  <a:srgbClr val="000000"/>
                </a:solidFill>
                <a:effectLst/>
                <a:latin typeface="Arial"/>
                <a:ea typeface="Arial"/>
                <a:cs typeface="Arial"/>
                <a:sym typeface="Arial"/>
              </a:rPr>
              <a:t>accounted for in pension benefits?</a:t>
            </a:r>
          </a:p>
          <a:p>
            <a:endParaRPr lang="en-US" dirty="0"/>
          </a:p>
        </p:txBody>
      </p:sp>
    </p:spTree>
    <p:extLst>
      <p:ext uri="{BB962C8B-B14F-4D97-AF65-F5344CB8AC3E}">
        <p14:creationId xmlns:p14="http://schemas.microsoft.com/office/powerpoint/2010/main" val="3978817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As we look at Parenthood, their score jumped from 20% to 80%, with the breakdown as follows:</a:t>
            </a:r>
          </a:p>
          <a:p>
            <a:pPr lvl="1"/>
            <a:r>
              <a:rPr lang="en-US" sz="1100" b="0" i="0" u="none" strike="noStrike" cap="none" dirty="0">
                <a:solidFill>
                  <a:srgbClr val="000000"/>
                </a:solidFill>
                <a:effectLst/>
                <a:latin typeface="Arial"/>
                <a:ea typeface="Arial"/>
                <a:cs typeface="Arial"/>
                <a:sym typeface="Arial"/>
              </a:rPr>
              <a:t>Is paid leave of at least 14 weeks available to mothers?</a:t>
            </a:r>
          </a:p>
          <a:p>
            <a:pPr lvl="1"/>
            <a:r>
              <a:rPr lang="en-US" sz="1100" b="1" i="0" u="none" strike="noStrike" cap="none" dirty="0">
                <a:solidFill>
                  <a:srgbClr val="000000"/>
                </a:solidFill>
                <a:effectLst/>
                <a:latin typeface="Arial"/>
                <a:ea typeface="Arial"/>
                <a:cs typeface="Arial"/>
                <a:sym typeface="Arial"/>
              </a:rPr>
              <a:t>Does the government administer 100% of maternity leave benefits? The only affirmative in 1971</a:t>
            </a:r>
            <a:endParaRPr lang="en-US" sz="110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Is there paid leave available to fathers?</a:t>
            </a:r>
          </a:p>
          <a:p>
            <a:pPr lvl="1"/>
            <a:r>
              <a:rPr lang="en-US" sz="1100" b="1" i="0" u="none" strike="noStrike" cap="none" dirty="0">
                <a:solidFill>
                  <a:srgbClr val="000000"/>
                </a:solidFill>
                <a:effectLst/>
                <a:latin typeface="Arial"/>
                <a:ea typeface="Arial"/>
                <a:cs typeface="Arial"/>
                <a:sym typeface="Arial"/>
              </a:rPr>
              <a:t>Is there paid parental leave? Only remaining negative answer.</a:t>
            </a:r>
            <a:endParaRPr lang="en-US" sz="110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Is dismissal of pregnant workers prohibited?</a:t>
            </a:r>
          </a:p>
          <a:p>
            <a:endParaRPr lang="en-US" dirty="0"/>
          </a:p>
        </p:txBody>
      </p:sp>
    </p:spTree>
    <p:extLst>
      <p:ext uri="{BB962C8B-B14F-4D97-AF65-F5344CB8AC3E}">
        <p14:creationId xmlns:p14="http://schemas.microsoft.com/office/powerpoint/2010/main" val="3455646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1.pn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10.png"/><Relationship Id="rId5" Type="http://schemas.openxmlformats.org/officeDocument/2006/relationships/image" Target="../media/image2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81591-54DC-4680-8AA1-D1C49E47CEAB}"/>
              </a:ext>
            </a:extLst>
          </p:cNvPr>
          <p:cNvSpPr>
            <a:spLocks noGrp="1"/>
          </p:cNvSpPr>
          <p:nvPr>
            <p:ph type="ctrTitle"/>
          </p:nvPr>
        </p:nvSpPr>
        <p:spPr/>
        <p:txBody>
          <a:bodyPr/>
          <a:lstStyle/>
          <a:p>
            <a:r>
              <a:rPr lang="en-US" dirty="0"/>
              <a:t>Gender Inequality in the Law</a:t>
            </a:r>
          </a:p>
        </p:txBody>
      </p:sp>
      <p:sp>
        <p:nvSpPr>
          <p:cNvPr id="3" name="Subtitle 2">
            <a:extLst>
              <a:ext uri="{FF2B5EF4-FFF2-40B4-BE49-F238E27FC236}">
                <a16:creationId xmlns:a16="http://schemas.microsoft.com/office/drawing/2014/main" id="{5F9778B3-E9AE-4C32-B20C-1277CC179167}"/>
              </a:ext>
            </a:extLst>
          </p:cNvPr>
          <p:cNvSpPr>
            <a:spLocks noGrp="1"/>
          </p:cNvSpPr>
          <p:nvPr>
            <p:ph type="subTitle" idx="1"/>
          </p:nvPr>
        </p:nvSpPr>
        <p:spPr/>
        <p:txBody>
          <a:bodyPr/>
          <a:lstStyle/>
          <a:p>
            <a:r>
              <a:rPr lang="en-US" dirty="0"/>
              <a:t>An exploration of the WBL Index from 1970-2020</a:t>
            </a:r>
          </a:p>
        </p:txBody>
      </p:sp>
      <p:sp>
        <p:nvSpPr>
          <p:cNvPr id="4" name="Google Shape;59;p13">
            <a:extLst>
              <a:ext uri="{FF2B5EF4-FFF2-40B4-BE49-F238E27FC236}">
                <a16:creationId xmlns:a16="http://schemas.microsoft.com/office/drawing/2014/main" id="{DE5C3F38-508B-4A23-8CEF-87C368CA3C96}"/>
              </a:ext>
            </a:extLst>
          </p:cNvPr>
          <p:cNvSpPr txBox="1">
            <a:spLocks/>
          </p:cNvSpPr>
          <p:nvPr/>
        </p:nvSpPr>
        <p:spPr>
          <a:xfrm>
            <a:off x="76112" y="4578242"/>
            <a:ext cx="8971201" cy="5652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9pPr>
          </a:lstStyle>
          <a:p>
            <a:pPr marL="0" indent="0" algn="r"/>
            <a:r>
              <a:rPr lang="en-US" sz="2000" dirty="0">
                <a:solidFill>
                  <a:schemeClr val="bg1"/>
                </a:solidFill>
              </a:rPr>
              <a:t>An exploration by: Abhijeet Sant</a:t>
            </a:r>
          </a:p>
        </p:txBody>
      </p:sp>
      <p:pic>
        <p:nvPicPr>
          <p:cNvPr id="5" name="Picture 4" descr="A picture containing logo&#10;&#10;Description automatically generated">
            <a:extLst>
              <a:ext uri="{FF2B5EF4-FFF2-40B4-BE49-F238E27FC236}">
                <a16:creationId xmlns:a16="http://schemas.microsoft.com/office/drawing/2014/main" id="{A8125167-02F1-1D48-B6D0-E2FC90BE7071}"/>
              </a:ext>
            </a:extLst>
          </p:cNvPr>
          <p:cNvPicPr>
            <a:picLocks noChangeAspect="1"/>
          </p:cNvPicPr>
          <p:nvPr/>
        </p:nvPicPr>
        <p:blipFill>
          <a:blip r:embed="rId3">
            <a:alphaModFix amt="74000"/>
          </a:blip>
          <a:stretch>
            <a:fillRect/>
          </a:stretch>
        </p:blipFill>
        <p:spPr>
          <a:xfrm>
            <a:off x="8173039" y="116692"/>
            <a:ext cx="874275" cy="1131415"/>
          </a:xfrm>
          <a:prstGeom prst="rect">
            <a:avLst/>
          </a:prstGeom>
        </p:spPr>
      </p:pic>
    </p:spTree>
    <p:extLst>
      <p:ext uri="{BB962C8B-B14F-4D97-AF65-F5344CB8AC3E}">
        <p14:creationId xmlns:p14="http://schemas.microsoft.com/office/powerpoint/2010/main" val="4241898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13" name="Round Diagonal Corner Rectangle 12">
            <a:extLst>
              <a:ext uri="{FF2B5EF4-FFF2-40B4-BE49-F238E27FC236}">
                <a16:creationId xmlns:a16="http://schemas.microsoft.com/office/drawing/2014/main" id="{A29C7053-17F9-214D-B648-E280013EC122}"/>
              </a:ext>
            </a:extLst>
          </p:cNvPr>
          <p:cNvSpPr/>
          <p:nvPr/>
        </p:nvSpPr>
        <p:spPr>
          <a:xfrm>
            <a:off x="477672" y="1068426"/>
            <a:ext cx="8354629" cy="4010324"/>
          </a:xfrm>
          <a:prstGeom prst="round2Diag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600" dirty="0">
              <a:solidFill>
                <a:schemeClr val="bg2">
                  <a:lumMod val="75000"/>
                  <a:lumOff val="25000"/>
                </a:schemeClr>
              </a:solidFill>
              <a:latin typeface="Avenir Book" panose="02000503020000020003" pitchFamily="2" charset="0"/>
            </a:endParaRPr>
          </a:p>
        </p:txBody>
      </p:sp>
      <p:pic>
        <p:nvPicPr>
          <p:cNvPr id="4" name="Required3" descr="Required3">
            <a:hlinkClick r:id="" action="ppaction://media"/>
            <a:extLst>
              <a:ext uri="{FF2B5EF4-FFF2-40B4-BE49-F238E27FC236}">
                <a16:creationId xmlns:a16="http://schemas.microsoft.com/office/drawing/2014/main" id="{19B2D51B-DC76-474E-A359-7817B8C353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23706" y="1244601"/>
            <a:ext cx="5988910" cy="3343808"/>
          </a:xfrm>
          <a:prstGeom prst="rect">
            <a:avLst/>
          </a:prstGeom>
        </p:spPr>
      </p:pic>
      <p:sp>
        <p:nvSpPr>
          <p:cNvPr id="77" name="Google Shape;77;p1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WBL Indicators - </a:t>
            </a:r>
            <a:r>
              <a:rPr lang="en" dirty="0">
                <a:solidFill>
                  <a:schemeClr val="tx1">
                    <a:lumMod val="75000"/>
                  </a:schemeClr>
                </a:solidFill>
              </a:rPr>
              <a:t>Worldwide</a:t>
            </a:r>
            <a:r>
              <a:rPr lang="en" dirty="0"/>
              <a:t> </a:t>
            </a:r>
            <a:endParaRPr dirty="0"/>
          </a:p>
        </p:txBody>
      </p:sp>
      <p:pic>
        <p:nvPicPr>
          <p:cNvPr id="9" name="Picture 8" descr="A picture containing shape&#10;&#10;Description automatically generated">
            <a:extLst>
              <a:ext uri="{FF2B5EF4-FFF2-40B4-BE49-F238E27FC236}">
                <a16:creationId xmlns:a16="http://schemas.microsoft.com/office/drawing/2014/main" id="{9DCA16EC-DF98-DE40-8E91-26D1B1797E3A}"/>
              </a:ext>
            </a:extLst>
          </p:cNvPr>
          <p:cNvPicPr>
            <a:picLocks noChangeAspect="1"/>
          </p:cNvPicPr>
          <p:nvPr/>
        </p:nvPicPr>
        <p:blipFill>
          <a:blip r:embed="rId6">
            <a:alphaModFix amt="2000"/>
          </a:blip>
          <a:stretch>
            <a:fillRect/>
          </a:stretch>
        </p:blipFill>
        <p:spPr>
          <a:xfrm>
            <a:off x="1383281" y="2593337"/>
            <a:ext cx="5764778" cy="5764778"/>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0164121-7B4A-1C48-A6A4-4D974CEE4765}"/>
              </a:ext>
            </a:extLst>
          </p:cNvPr>
          <p:cNvPicPr>
            <a:picLocks noChangeAspect="1"/>
          </p:cNvPicPr>
          <p:nvPr/>
        </p:nvPicPr>
        <p:blipFill>
          <a:blip r:embed="rId6">
            <a:alphaModFix amt="2000"/>
          </a:blip>
          <a:stretch>
            <a:fillRect/>
          </a:stretch>
        </p:blipFill>
        <p:spPr>
          <a:xfrm>
            <a:off x="5041784" y="445025"/>
            <a:ext cx="5764778" cy="5764778"/>
          </a:xfrm>
          <a:prstGeom prst="rect">
            <a:avLst/>
          </a:prstGeom>
          <a:ln>
            <a:noFill/>
          </a:ln>
        </p:spPr>
      </p:pic>
      <p:cxnSp>
        <p:nvCxnSpPr>
          <p:cNvPr id="14" name="Straight Connector 13">
            <a:extLst>
              <a:ext uri="{FF2B5EF4-FFF2-40B4-BE49-F238E27FC236}">
                <a16:creationId xmlns:a16="http://schemas.microsoft.com/office/drawing/2014/main" id="{C3FA0D65-3A5C-FD41-BDFE-3FDC44D69691}"/>
              </a:ext>
            </a:extLst>
          </p:cNvPr>
          <p:cNvCxnSpPr/>
          <p:nvPr/>
        </p:nvCxnSpPr>
        <p:spPr>
          <a:xfrm>
            <a:off x="2557733" y="1136822"/>
            <a:ext cx="0" cy="3896497"/>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3FB4233-514D-344D-BD24-83D8923D5518}"/>
              </a:ext>
            </a:extLst>
          </p:cNvPr>
          <p:cNvSpPr/>
          <p:nvPr/>
        </p:nvSpPr>
        <p:spPr>
          <a:xfrm>
            <a:off x="531995" y="2652679"/>
            <a:ext cx="2037907" cy="1738938"/>
          </a:xfrm>
          <a:prstGeom prst="rect">
            <a:avLst/>
          </a:prstGeom>
        </p:spPr>
        <p:txBody>
          <a:bodyPr wrap="square">
            <a:spAutoFit/>
          </a:bodyPr>
          <a:lstStyle/>
          <a:p>
            <a:pPr algn="ctr"/>
            <a:r>
              <a:rPr lang="en-US" sz="1700" dirty="0">
                <a:solidFill>
                  <a:schemeClr val="bg2">
                    <a:lumMod val="75000"/>
                    <a:lumOff val="25000"/>
                  </a:schemeClr>
                </a:solidFill>
                <a:latin typeface="Avenir Book" panose="02000503020000020003" pitchFamily="2" charset="0"/>
              </a:rPr>
              <a:t>Out of all the indicators, </a:t>
            </a:r>
            <a:r>
              <a:rPr lang="en-US" sz="2200" dirty="0">
                <a:solidFill>
                  <a:schemeClr val="tx1">
                    <a:lumMod val="75000"/>
                  </a:schemeClr>
                </a:solidFill>
                <a:latin typeface="Avenir Book" panose="02000503020000020003" pitchFamily="2" charset="0"/>
              </a:rPr>
              <a:t>WORKPLACE</a:t>
            </a:r>
            <a:r>
              <a:rPr lang="en-US" sz="1700" dirty="0">
                <a:solidFill>
                  <a:schemeClr val="bg2">
                    <a:lumMod val="75000"/>
                    <a:lumOff val="25000"/>
                  </a:schemeClr>
                </a:solidFill>
                <a:latin typeface="Avenir Book" panose="02000503020000020003" pitchFamily="2" charset="0"/>
              </a:rPr>
              <a:t> has shown the most progress since 1971</a:t>
            </a:r>
          </a:p>
        </p:txBody>
      </p:sp>
      <p:pic>
        <p:nvPicPr>
          <p:cNvPr id="20" name="Picture 19" descr="A picture containing shape&#10;&#10;Description automatically generated">
            <a:extLst>
              <a:ext uri="{FF2B5EF4-FFF2-40B4-BE49-F238E27FC236}">
                <a16:creationId xmlns:a16="http://schemas.microsoft.com/office/drawing/2014/main" id="{B4751E75-5105-D04A-9584-977FCC1FC1FA}"/>
              </a:ext>
            </a:extLst>
          </p:cNvPr>
          <p:cNvPicPr>
            <a:picLocks noChangeAspect="1"/>
          </p:cNvPicPr>
          <p:nvPr/>
        </p:nvPicPr>
        <p:blipFill>
          <a:blip r:embed="rId7"/>
          <a:stretch>
            <a:fillRect/>
          </a:stretch>
        </p:blipFill>
        <p:spPr>
          <a:xfrm>
            <a:off x="657821" y="912814"/>
            <a:ext cx="1836135" cy="1836135"/>
          </a:xfrm>
          <a:prstGeom prst="rect">
            <a:avLst/>
          </a:prstGeom>
        </p:spPr>
      </p:pic>
    </p:spTree>
    <p:extLst>
      <p:ext uri="{BB962C8B-B14F-4D97-AF65-F5344CB8AC3E}">
        <p14:creationId xmlns:p14="http://schemas.microsoft.com/office/powerpoint/2010/main" val="118385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10" name="Picture 9" descr="Chart, scatter chart&#10;&#10;Description automatically generated">
            <a:extLst>
              <a:ext uri="{FF2B5EF4-FFF2-40B4-BE49-F238E27FC236}">
                <a16:creationId xmlns:a16="http://schemas.microsoft.com/office/drawing/2014/main" id="{927401CF-EE13-2840-A74D-801ED34986B3}"/>
              </a:ext>
            </a:extLst>
          </p:cNvPr>
          <p:cNvPicPr>
            <a:picLocks noChangeAspect="1"/>
          </p:cNvPicPr>
          <p:nvPr/>
        </p:nvPicPr>
        <p:blipFill>
          <a:blip r:embed="rId3">
            <a:alphaModFix amt="70000"/>
          </a:blip>
          <a:stretch>
            <a:fillRect/>
          </a:stretch>
        </p:blipFill>
        <p:spPr>
          <a:xfrm>
            <a:off x="512628" y="1191238"/>
            <a:ext cx="6635431" cy="3605668"/>
          </a:xfrm>
          <a:prstGeom prst="rect">
            <a:avLst/>
          </a:prstGeom>
        </p:spPr>
      </p:pic>
      <p:sp>
        <p:nvSpPr>
          <p:cNvPr id="77" name="Google Shape;77;p1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WBL Index - </a:t>
            </a:r>
            <a:r>
              <a:rPr lang="en" dirty="0">
                <a:solidFill>
                  <a:schemeClr val="tx1">
                    <a:lumMod val="75000"/>
                  </a:schemeClr>
                </a:solidFill>
              </a:rPr>
              <a:t>Worldwide</a:t>
            </a:r>
            <a:r>
              <a:rPr lang="en" dirty="0"/>
              <a:t> </a:t>
            </a:r>
            <a:endParaRPr dirty="0"/>
          </a:p>
        </p:txBody>
      </p:sp>
      <p:pic>
        <p:nvPicPr>
          <p:cNvPr id="9" name="Picture 8" descr="A picture containing shape&#10;&#10;Description automatically generated">
            <a:extLst>
              <a:ext uri="{FF2B5EF4-FFF2-40B4-BE49-F238E27FC236}">
                <a16:creationId xmlns:a16="http://schemas.microsoft.com/office/drawing/2014/main" id="{9DCA16EC-DF98-DE40-8E91-26D1B1797E3A}"/>
              </a:ext>
            </a:extLst>
          </p:cNvPr>
          <p:cNvPicPr>
            <a:picLocks noChangeAspect="1"/>
          </p:cNvPicPr>
          <p:nvPr/>
        </p:nvPicPr>
        <p:blipFill>
          <a:blip r:embed="rId4">
            <a:alphaModFix amt="2000"/>
          </a:blip>
          <a:stretch>
            <a:fillRect/>
          </a:stretch>
        </p:blipFill>
        <p:spPr>
          <a:xfrm>
            <a:off x="1383281" y="2593337"/>
            <a:ext cx="5764778" cy="5764778"/>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0164121-7B4A-1C48-A6A4-4D974CEE4765}"/>
              </a:ext>
            </a:extLst>
          </p:cNvPr>
          <p:cNvPicPr>
            <a:picLocks noChangeAspect="1"/>
          </p:cNvPicPr>
          <p:nvPr/>
        </p:nvPicPr>
        <p:blipFill>
          <a:blip r:embed="rId4">
            <a:alphaModFix amt="2000"/>
          </a:blip>
          <a:stretch>
            <a:fillRect/>
          </a:stretch>
        </p:blipFill>
        <p:spPr>
          <a:xfrm>
            <a:off x="5041784" y="445025"/>
            <a:ext cx="5764778" cy="5764778"/>
          </a:xfrm>
          <a:prstGeom prst="rect">
            <a:avLst/>
          </a:prstGeom>
          <a:ln>
            <a:noFill/>
          </a:ln>
        </p:spPr>
      </p:pic>
      <p:sp>
        <p:nvSpPr>
          <p:cNvPr id="11" name="Round Diagonal Corner Rectangle 10">
            <a:extLst>
              <a:ext uri="{FF2B5EF4-FFF2-40B4-BE49-F238E27FC236}">
                <a16:creationId xmlns:a16="http://schemas.microsoft.com/office/drawing/2014/main" id="{7DB8FA14-DA41-B54D-994D-393E80B84A77}"/>
              </a:ext>
            </a:extLst>
          </p:cNvPr>
          <p:cNvSpPr/>
          <p:nvPr/>
        </p:nvSpPr>
        <p:spPr>
          <a:xfrm>
            <a:off x="512629" y="1046445"/>
            <a:ext cx="8319670" cy="4010324"/>
          </a:xfrm>
          <a:prstGeom prst="round2DiagRect">
            <a:avLst/>
          </a:prstGeom>
          <a:solidFill>
            <a:schemeClr val="bg2">
              <a:alpha val="62000"/>
            </a:schemeClr>
          </a:solidFill>
          <a:ln>
            <a:solidFill>
              <a:schemeClr val="bg2">
                <a:lumMod val="95000"/>
                <a:lumOff val="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BFF3B2D-90EF-104E-93C4-065205012D01}"/>
              </a:ext>
            </a:extLst>
          </p:cNvPr>
          <p:cNvSpPr txBox="1"/>
          <p:nvPr/>
        </p:nvSpPr>
        <p:spPr>
          <a:xfrm>
            <a:off x="1700145" y="1567106"/>
            <a:ext cx="5115521" cy="2631490"/>
          </a:xfrm>
          <a:prstGeom prst="rect">
            <a:avLst/>
          </a:prstGeom>
          <a:noFill/>
        </p:spPr>
        <p:txBody>
          <a:bodyPr wrap="square" rtlCol="0">
            <a:spAutoFit/>
          </a:bodyPr>
          <a:lstStyle/>
          <a:p>
            <a:r>
              <a:rPr lang="en-US" sz="3500" b="1" dirty="0">
                <a:solidFill>
                  <a:schemeClr val="accent6">
                    <a:lumMod val="75000"/>
                  </a:schemeClr>
                </a:solidFill>
                <a:latin typeface="Avenir Book" panose="02000503020000020003" pitchFamily="2" charset="0"/>
              </a:rPr>
              <a:t>Pension</a:t>
            </a:r>
            <a:r>
              <a:rPr lang="en-US" sz="1500" b="1" dirty="0">
                <a:solidFill>
                  <a:schemeClr val="bg1"/>
                </a:solidFill>
                <a:latin typeface="Avenir Book" panose="02000503020000020003" pitchFamily="2" charset="0"/>
              </a:rPr>
              <a:t>: </a:t>
            </a:r>
            <a:r>
              <a:rPr lang="en-US" sz="2000" b="1" dirty="0">
                <a:solidFill>
                  <a:schemeClr val="bg1"/>
                </a:solidFill>
                <a:latin typeface="Avenir Book" panose="02000503020000020003" pitchFamily="2" charset="0"/>
              </a:rPr>
              <a:t>Is the mandatory retirement age for men and women equal?</a:t>
            </a:r>
            <a:br>
              <a:rPr lang="en-US" sz="2000" b="1" dirty="0">
                <a:solidFill>
                  <a:schemeClr val="bg1"/>
                </a:solidFill>
                <a:latin typeface="Avenir Book" panose="02000503020000020003" pitchFamily="2" charset="0"/>
              </a:rPr>
            </a:br>
            <a:endParaRPr lang="en-US" sz="2000" b="1" dirty="0">
              <a:solidFill>
                <a:schemeClr val="bg1"/>
              </a:solidFill>
              <a:latin typeface="Avenir Book" panose="02000503020000020003" pitchFamily="2" charset="0"/>
            </a:endParaRPr>
          </a:p>
          <a:p>
            <a:r>
              <a:rPr lang="en-US" sz="2000" b="1" dirty="0">
                <a:solidFill>
                  <a:schemeClr val="bg1"/>
                </a:solidFill>
                <a:latin typeface="Avenir Book" panose="02000503020000020003" pitchFamily="2" charset="0"/>
              </a:rPr>
              <a:t>Statistics:</a:t>
            </a:r>
          </a:p>
          <a:p>
            <a:r>
              <a:rPr lang="en-US" sz="2000" b="1" dirty="0">
                <a:solidFill>
                  <a:schemeClr val="bg1"/>
                </a:solidFill>
                <a:latin typeface="Avenir Book" panose="02000503020000020003" pitchFamily="2" charset="0"/>
              </a:rPr>
              <a:t>1971 score: 23.42</a:t>
            </a:r>
          </a:p>
          <a:p>
            <a:r>
              <a:rPr lang="en-US" sz="2000" b="1" dirty="0">
                <a:solidFill>
                  <a:schemeClr val="bg1"/>
                </a:solidFill>
                <a:latin typeface="Avenir Book" panose="02000503020000020003" pitchFamily="2" charset="0"/>
              </a:rPr>
              <a:t>2020 score: </a:t>
            </a:r>
            <a:r>
              <a:rPr lang="en-US" sz="3000" b="1" dirty="0">
                <a:solidFill>
                  <a:schemeClr val="bg1"/>
                </a:solidFill>
                <a:latin typeface="Avenir Book" panose="02000503020000020003" pitchFamily="2" charset="0"/>
              </a:rPr>
              <a:t>23.03</a:t>
            </a:r>
            <a:r>
              <a:rPr lang="en-US" sz="2000" b="1" dirty="0">
                <a:solidFill>
                  <a:schemeClr val="bg1"/>
                </a:solidFill>
                <a:latin typeface="Avenir Book" panose="02000503020000020003" pitchFamily="2" charset="0"/>
              </a:rPr>
              <a:t> , which is a -0.39-point decrease from the 1971 score.</a:t>
            </a:r>
          </a:p>
        </p:txBody>
      </p:sp>
      <p:sp>
        <p:nvSpPr>
          <p:cNvPr id="7" name="Oval 6">
            <a:extLst>
              <a:ext uri="{FF2B5EF4-FFF2-40B4-BE49-F238E27FC236}">
                <a16:creationId xmlns:a16="http://schemas.microsoft.com/office/drawing/2014/main" id="{28653E48-4136-D941-81CE-39ADF4872B15}"/>
              </a:ext>
            </a:extLst>
          </p:cNvPr>
          <p:cNvSpPr/>
          <p:nvPr/>
        </p:nvSpPr>
        <p:spPr>
          <a:xfrm>
            <a:off x="1408682" y="1741499"/>
            <a:ext cx="276186" cy="250776"/>
          </a:xfrm>
          <a:prstGeom prst="ellipse">
            <a:avLst/>
          </a:prstGeom>
          <a:noFill/>
          <a:ln w="76200">
            <a:solidFill>
              <a:schemeClr val="bg1">
                <a:lumMod val="65000"/>
              </a:schemeClr>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28721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10" name="Picture 9" descr="Chart, scatter chart&#10;&#10;Description automatically generated">
            <a:extLst>
              <a:ext uri="{FF2B5EF4-FFF2-40B4-BE49-F238E27FC236}">
                <a16:creationId xmlns:a16="http://schemas.microsoft.com/office/drawing/2014/main" id="{927401CF-EE13-2840-A74D-801ED34986B3}"/>
              </a:ext>
            </a:extLst>
          </p:cNvPr>
          <p:cNvPicPr>
            <a:picLocks noChangeAspect="1"/>
          </p:cNvPicPr>
          <p:nvPr/>
        </p:nvPicPr>
        <p:blipFill>
          <a:blip r:embed="rId3">
            <a:alphaModFix amt="70000"/>
          </a:blip>
          <a:stretch>
            <a:fillRect/>
          </a:stretch>
        </p:blipFill>
        <p:spPr>
          <a:xfrm>
            <a:off x="512628" y="1191238"/>
            <a:ext cx="6635431" cy="3605668"/>
          </a:xfrm>
          <a:prstGeom prst="rect">
            <a:avLst/>
          </a:prstGeom>
        </p:spPr>
      </p:pic>
      <p:sp>
        <p:nvSpPr>
          <p:cNvPr id="77" name="Google Shape;77;p1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WBL Index - </a:t>
            </a:r>
            <a:r>
              <a:rPr lang="en" dirty="0">
                <a:solidFill>
                  <a:schemeClr val="tx1">
                    <a:lumMod val="75000"/>
                  </a:schemeClr>
                </a:solidFill>
              </a:rPr>
              <a:t>Worldwide</a:t>
            </a:r>
            <a:r>
              <a:rPr lang="en" dirty="0"/>
              <a:t> </a:t>
            </a:r>
            <a:endParaRPr dirty="0"/>
          </a:p>
        </p:txBody>
      </p:sp>
      <p:pic>
        <p:nvPicPr>
          <p:cNvPr id="9" name="Picture 8" descr="A picture containing shape&#10;&#10;Description automatically generated">
            <a:extLst>
              <a:ext uri="{FF2B5EF4-FFF2-40B4-BE49-F238E27FC236}">
                <a16:creationId xmlns:a16="http://schemas.microsoft.com/office/drawing/2014/main" id="{9DCA16EC-DF98-DE40-8E91-26D1B1797E3A}"/>
              </a:ext>
            </a:extLst>
          </p:cNvPr>
          <p:cNvPicPr>
            <a:picLocks noChangeAspect="1"/>
          </p:cNvPicPr>
          <p:nvPr/>
        </p:nvPicPr>
        <p:blipFill>
          <a:blip r:embed="rId4">
            <a:alphaModFix amt="2000"/>
          </a:blip>
          <a:stretch>
            <a:fillRect/>
          </a:stretch>
        </p:blipFill>
        <p:spPr>
          <a:xfrm>
            <a:off x="1383281" y="2593337"/>
            <a:ext cx="5764778" cy="5764778"/>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0164121-7B4A-1C48-A6A4-4D974CEE4765}"/>
              </a:ext>
            </a:extLst>
          </p:cNvPr>
          <p:cNvPicPr>
            <a:picLocks noChangeAspect="1"/>
          </p:cNvPicPr>
          <p:nvPr/>
        </p:nvPicPr>
        <p:blipFill>
          <a:blip r:embed="rId4">
            <a:alphaModFix amt="2000"/>
          </a:blip>
          <a:stretch>
            <a:fillRect/>
          </a:stretch>
        </p:blipFill>
        <p:spPr>
          <a:xfrm>
            <a:off x="5041784" y="445025"/>
            <a:ext cx="5764778" cy="5764778"/>
          </a:xfrm>
          <a:prstGeom prst="rect">
            <a:avLst/>
          </a:prstGeom>
          <a:ln>
            <a:noFill/>
          </a:ln>
        </p:spPr>
      </p:pic>
      <p:sp>
        <p:nvSpPr>
          <p:cNvPr id="11" name="Round Diagonal Corner Rectangle 10">
            <a:extLst>
              <a:ext uri="{FF2B5EF4-FFF2-40B4-BE49-F238E27FC236}">
                <a16:creationId xmlns:a16="http://schemas.microsoft.com/office/drawing/2014/main" id="{7DB8FA14-DA41-B54D-994D-393E80B84A77}"/>
              </a:ext>
            </a:extLst>
          </p:cNvPr>
          <p:cNvSpPr/>
          <p:nvPr/>
        </p:nvSpPr>
        <p:spPr>
          <a:xfrm>
            <a:off x="512629" y="1046445"/>
            <a:ext cx="8319670" cy="4010324"/>
          </a:xfrm>
          <a:prstGeom prst="round2DiagRect">
            <a:avLst/>
          </a:prstGeom>
          <a:solidFill>
            <a:schemeClr val="bg2">
              <a:alpha val="62000"/>
            </a:schemeClr>
          </a:solidFill>
          <a:ln>
            <a:solidFill>
              <a:schemeClr val="bg2">
                <a:lumMod val="95000"/>
                <a:lumOff val="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BFF3B2D-90EF-104E-93C4-065205012D01}"/>
              </a:ext>
            </a:extLst>
          </p:cNvPr>
          <p:cNvSpPr txBox="1"/>
          <p:nvPr/>
        </p:nvSpPr>
        <p:spPr>
          <a:xfrm>
            <a:off x="2958887" y="2159318"/>
            <a:ext cx="5176303" cy="2631490"/>
          </a:xfrm>
          <a:prstGeom prst="rect">
            <a:avLst/>
          </a:prstGeom>
          <a:noFill/>
        </p:spPr>
        <p:txBody>
          <a:bodyPr wrap="square" rtlCol="0">
            <a:spAutoFit/>
          </a:bodyPr>
          <a:lstStyle/>
          <a:p>
            <a:r>
              <a:rPr lang="en-US" sz="3500" b="1" dirty="0">
                <a:solidFill>
                  <a:schemeClr val="accent6">
                    <a:lumMod val="75000"/>
                  </a:schemeClr>
                </a:solidFill>
                <a:latin typeface="Avenir Book" panose="02000503020000020003" pitchFamily="2" charset="0"/>
              </a:rPr>
              <a:t>Parenthood</a:t>
            </a:r>
            <a:r>
              <a:rPr lang="en-US" sz="1500" b="1" dirty="0">
                <a:solidFill>
                  <a:schemeClr val="bg1"/>
                </a:solidFill>
                <a:latin typeface="Avenir Book" panose="02000503020000020003" pitchFamily="2" charset="0"/>
              </a:rPr>
              <a:t>: </a:t>
            </a:r>
            <a:r>
              <a:rPr lang="en-US" sz="2000" b="1" dirty="0">
                <a:solidFill>
                  <a:schemeClr val="bg1"/>
                </a:solidFill>
                <a:latin typeface="Avenir Book" panose="02000503020000020003" pitchFamily="2" charset="0"/>
              </a:rPr>
              <a:t>Is there paid parental leave?</a:t>
            </a:r>
            <a:br>
              <a:rPr lang="en-US" sz="2000" b="1" dirty="0">
                <a:solidFill>
                  <a:schemeClr val="bg1"/>
                </a:solidFill>
                <a:latin typeface="Avenir Book" panose="02000503020000020003" pitchFamily="2" charset="0"/>
              </a:rPr>
            </a:br>
            <a:endParaRPr lang="en-US" sz="2000" b="1" dirty="0">
              <a:solidFill>
                <a:schemeClr val="bg1"/>
              </a:solidFill>
              <a:latin typeface="Avenir Book" panose="02000503020000020003" pitchFamily="2" charset="0"/>
            </a:endParaRPr>
          </a:p>
          <a:p>
            <a:r>
              <a:rPr lang="en-US" sz="2000" b="1" dirty="0">
                <a:solidFill>
                  <a:schemeClr val="bg1"/>
                </a:solidFill>
                <a:latin typeface="Avenir Book" panose="02000503020000020003" pitchFamily="2" charset="0"/>
              </a:rPr>
              <a:t>Statistics:</a:t>
            </a:r>
          </a:p>
          <a:p>
            <a:r>
              <a:rPr lang="en-US" sz="2000" b="1" dirty="0">
                <a:solidFill>
                  <a:schemeClr val="bg1"/>
                </a:solidFill>
                <a:latin typeface="Avenir Book" panose="02000503020000020003" pitchFamily="2" charset="0"/>
              </a:rPr>
              <a:t>1971 score: 0.32</a:t>
            </a:r>
          </a:p>
          <a:p>
            <a:r>
              <a:rPr lang="en-US" sz="2000" b="1" dirty="0">
                <a:solidFill>
                  <a:schemeClr val="bg1"/>
                </a:solidFill>
                <a:latin typeface="Avenir Book" panose="02000503020000020003" pitchFamily="2" charset="0"/>
              </a:rPr>
              <a:t>2020 score: </a:t>
            </a:r>
            <a:r>
              <a:rPr lang="en-US" sz="3000" b="1" dirty="0">
                <a:solidFill>
                  <a:schemeClr val="bg1"/>
                </a:solidFill>
                <a:latin typeface="Avenir Book" panose="02000503020000020003" pitchFamily="2" charset="0"/>
              </a:rPr>
              <a:t>4.53</a:t>
            </a:r>
            <a:r>
              <a:rPr lang="en-US" sz="2000" b="1" dirty="0">
                <a:solidFill>
                  <a:schemeClr val="bg1"/>
                </a:solidFill>
                <a:latin typeface="Avenir Book" panose="02000503020000020003" pitchFamily="2" charset="0"/>
              </a:rPr>
              <a:t> , which is a +4.21-point increase from the 1971 score.</a:t>
            </a:r>
          </a:p>
        </p:txBody>
      </p:sp>
      <p:sp>
        <p:nvSpPr>
          <p:cNvPr id="7" name="Oval 6">
            <a:extLst>
              <a:ext uri="{FF2B5EF4-FFF2-40B4-BE49-F238E27FC236}">
                <a16:creationId xmlns:a16="http://schemas.microsoft.com/office/drawing/2014/main" id="{28653E48-4136-D941-81CE-39ADF4872B15}"/>
              </a:ext>
            </a:extLst>
          </p:cNvPr>
          <p:cNvSpPr/>
          <p:nvPr/>
        </p:nvSpPr>
        <p:spPr>
          <a:xfrm>
            <a:off x="2622180" y="3743821"/>
            <a:ext cx="276186" cy="250776"/>
          </a:xfrm>
          <a:prstGeom prst="ellipse">
            <a:avLst/>
          </a:prstGeom>
          <a:noFill/>
          <a:ln w="76200">
            <a:solidFill>
              <a:schemeClr val="bg1">
                <a:lumMod val="75000"/>
              </a:schemeClr>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71845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4" name="Picture 3" descr="A picture containing shape&#10;&#10;Description automatically generated">
            <a:extLst>
              <a:ext uri="{FF2B5EF4-FFF2-40B4-BE49-F238E27FC236}">
                <a16:creationId xmlns:a16="http://schemas.microsoft.com/office/drawing/2014/main" id="{4A7FC850-5630-0347-9945-ECC7FE5EE535}"/>
              </a:ext>
            </a:extLst>
          </p:cNvPr>
          <p:cNvPicPr>
            <a:picLocks noChangeAspect="1"/>
          </p:cNvPicPr>
          <p:nvPr/>
        </p:nvPicPr>
        <p:blipFill>
          <a:blip r:embed="rId3">
            <a:alphaModFix amt="15000"/>
          </a:blip>
          <a:stretch>
            <a:fillRect/>
          </a:stretch>
        </p:blipFill>
        <p:spPr>
          <a:xfrm>
            <a:off x="4009938" y="-103520"/>
            <a:ext cx="5764778" cy="5764778"/>
          </a:xfrm>
          <a:prstGeom prst="rect">
            <a:avLst/>
          </a:prstGeom>
        </p:spPr>
      </p:pic>
      <p:sp>
        <p:nvSpPr>
          <p:cNvPr id="71" name="Google Shape;71;p15"/>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Call to action</a:t>
            </a:r>
            <a:endParaRPr sz="3000" dirty="0"/>
          </a:p>
        </p:txBody>
      </p:sp>
      <p:sp>
        <p:nvSpPr>
          <p:cNvPr id="72" name="Google Shape;72;p15"/>
          <p:cNvSpPr txBox="1">
            <a:spLocks noGrp="1"/>
          </p:cNvSpPr>
          <p:nvPr>
            <p:ph type="body" idx="2"/>
          </p:nvPr>
        </p:nvSpPr>
        <p:spPr>
          <a:xfrm>
            <a:off x="4973827" y="1035332"/>
            <a:ext cx="3837000" cy="3487073"/>
          </a:xfrm>
          <a:prstGeom prst="rect">
            <a:avLst/>
          </a:prstGeom>
        </p:spPr>
        <p:txBody>
          <a:bodyPr spcFirstLastPara="1" wrap="square" lIns="91425" tIns="91425" rIns="91425" bIns="91425" anchor="ctr" anchorCtr="0">
            <a:noAutofit/>
          </a:bodyPr>
          <a:lstStyle/>
          <a:p>
            <a:pPr marL="0" lvl="0" indent="0">
              <a:lnSpc>
                <a:spcPct val="100000"/>
              </a:lnSpc>
              <a:buClr>
                <a:schemeClr val="dk2"/>
              </a:buClr>
              <a:buSzPts val="3000"/>
              <a:buNone/>
            </a:pPr>
            <a:r>
              <a:rPr lang="en-US" sz="3500" b="1" dirty="0">
                <a:solidFill>
                  <a:schemeClr val="bg1"/>
                </a:solidFill>
                <a:latin typeface="Raleway"/>
                <a:sym typeface="Raleway"/>
              </a:rPr>
              <a:t>More focus needed on </a:t>
            </a:r>
            <a:r>
              <a:rPr lang="en-US" sz="4000" b="1" dirty="0">
                <a:solidFill>
                  <a:schemeClr val="accent6">
                    <a:lumMod val="75000"/>
                  </a:schemeClr>
                </a:solidFill>
                <a:latin typeface="Raleway"/>
                <a:sym typeface="Raleway"/>
              </a:rPr>
              <a:t>Parenthood</a:t>
            </a:r>
            <a:r>
              <a:rPr lang="en-US" sz="4000" b="1" dirty="0">
                <a:solidFill>
                  <a:schemeClr val="bg1"/>
                </a:solidFill>
                <a:latin typeface="Raleway"/>
                <a:sym typeface="Raleway"/>
              </a:rPr>
              <a:t> </a:t>
            </a:r>
            <a:r>
              <a:rPr lang="en-US" sz="3500" b="1" dirty="0">
                <a:solidFill>
                  <a:schemeClr val="bg1"/>
                </a:solidFill>
                <a:latin typeface="Raleway"/>
                <a:sym typeface="Raleway"/>
              </a:rPr>
              <a:t>and</a:t>
            </a:r>
            <a:r>
              <a:rPr lang="en-US" sz="4000" b="1" dirty="0">
                <a:solidFill>
                  <a:schemeClr val="bg1"/>
                </a:solidFill>
                <a:latin typeface="Raleway"/>
                <a:sym typeface="Raleway"/>
              </a:rPr>
              <a:t> </a:t>
            </a:r>
            <a:r>
              <a:rPr lang="en-US" sz="4000" b="1" dirty="0">
                <a:solidFill>
                  <a:schemeClr val="accent6">
                    <a:lumMod val="75000"/>
                  </a:schemeClr>
                </a:solidFill>
                <a:latin typeface="Raleway"/>
                <a:sym typeface="Raleway"/>
              </a:rPr>
              <a:t>Pension</a:t>
            </a:r>
            <a:endParaRPr sz="4000" b="1" dirty="0">
              <a:solidFill>
                <a:schemeClr val="accent6">
                  <a:lumMod val="75000"/>
                </a:schemeClr>
              </a:solidFill>
              <a:latin typeface="Raleway"/>
              <a:sym typeface="Raleway"/>
            </a:endParaRPr>
          </a:p>
        </p:txBody>
      </p:sp>
    </p:spTree>
    <p:extLst>
      <p:ext uri="{BB962C8B-B14F-4D97-AF65-F5344CB8AC3E}">
        <p14:creationId xmlns:p14="http://schemas.microsoft.com/office/powerpoint/2010/main" val="2988351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Icon&#10;&#10;Description automatically generated">
            <a:extLst>
              <a:ext uri="{FF2B5EF4-FFF2-40B4-BE49-F238E27FC236}">
                <a16:creationId xmlns:a16="http://schemas.microsoft.com/office/drawing/2014/main" id="{61346722-B402-994A-AFD5-F7F90E45F50A}"/>
              </a:ext>
            </a:extLst>
          </p:cNvPr>
          <p:cNvPicPr>
            <a:picLocks noChangeAspect="1"/>
          </p:cNvPicPr>
          <p:nvPr/>
        </p:nvPicPr>
        <p:blipFill>
          <a:blip r:embed="rId3"/>
          <a:stretch>
            <a:fillRect/>
          </a:stretch>
        </p:blipFill>
        <p:spPr>
          <a:xfrm>
            <a:off x="475061" y="1933363"/>
            <a:ext cx="685740" cy="705333"/>
          </a:xfrm>
          <a:prstGeom prst="rect">
            <a:avLst/>
          </a:prstGeom>
        </p:spPr>
      </p:pic>
      <p:pic>
        <p:nvPicPr>
          <p:cNvPr id="13" name="Picture 12" descr="Icon&#10;&#10;Description automatically generated">
            <a:extLst>
              <a:ext uri="{FF2B5EF4-FFF2-40B4-BE49-F238E27FC236}">
                <a16:creationId xmlns:a16="http://schemas.microsoft.com/office/drawing/2014/main" id="{B8F97905-B69D-A94D-85BD-72F6DF4A8908}"/>
              </a:ext>
            </a:extLst>
          </p:cNvPr>
          <p:cNvPicPr>
            <a:picLocks noChangeAspect="1"/>
          </p:cNvPicPr>
          <p:nvPr/>
        </p:nvPicPr>
        <p:blipFill>
          <a:blip r:embed="rId4"/>
          <a:stretch>
            <a:fillRect/>
          </a:stretch>
        </p:blipFill>
        <p:spPr>
          <a:xfrm>
            <a:off x="475061" y="1137336"/>
            <a:ext cx="685740" cy="704442"/>
          </a:xfrm>
          <a:prstGeom prst="rect">
            <a:avLst/>
          </a:prstGeom>
        </p:spPr>
      </p:pic>
      <p:pic>
        <p:nvPicPr>
          <p:cNvPr id="18" name="Picture 17" descr="A picture containing icon&#10;&#10;Description automatically generated">
            <a:extLst>
              <a:ext uri="{FF2B5EF4-FFF2-40B4-BE49-F238E27FC236}">
                <a16:creationId xmlns:a16="http://schemas.microsoft.com/office/drawing/2014/main" id="{838A1EB8-39C7-9E4F-89AE-D60D58CEF28F}"/>
              </a:ext>
            </a:extLst>
          </p:cNvPr>
          <p:cNvPicPr>
            <a:picLocks noChangeAspect="1"/>
          </p:cNvPicPr>
          <p:nvPr/>
        </p:nvPicPr>
        <p:blipFill>
          <a:blip r:embed="rId5"/>
          <a:stretch>
            <a:fillRect/>
          </a:stretch>
        </p:blipFill>
        <p:spPr>
          <a:xfrm>
            <a:off x="475061" y="2773325"/>
            <a:ext cx="685740" cy="718394"/>
          </a:xfrm>
          <a:prstGeom prst="rect">
            <a:avLst/>
          </a:prstGeom>
        </p:spPr>
      </p:pic>
      <p:pic>
        <p:nvPicPr>
          <p:cNvPr id="20" name="Picture 19" descr="Icon&#10;&#10;Description automatically generated">
            <a:extLst>
              <a:ext uri="{FF2B5EF4-FFF2-40B4-BE49-F238E27FC236}">
                <a16:creationId xmlns:a16="http://schemas.microsoft.com/office/drawing/2014/main" id="{E43693B3-8404-AB42-AC2B-10E8653F416D}"/>
              </a:ext>
            </a:extLst>
          </p:cNvPr>
          <p:cNvPicPr>
            <a:picLocks noChangeAspect="1"/>
          </p:cNvPicPr>
          <p:nvPr/>
        </p:nvPicPr>
        <p:blipFill>
          <a:blip r:embed="rId6"/>
          <a:stretch>
            <a:fillRect/>
          </a:stretch>
        </p:blipFill>
        <p:spPr>
          <a:xfrm>
            <a:off x="3160397" y="1131951"/>
            <a:ext cx="685740" cy="705713"/>
          </a:xfrm>
          <a:prstGeom prst="rect">
            <a:avLst/>
          </a:prstGeom>
        </p:spPr>
      </p:pic>
      <p:pic>
        <p:nvPicPr>
          <p:cNvPr id="22" name="Picture 21" descr="Icon&#10;&#10;Description automatically generated">
            <a:extLst>
              <a:ext uri="{FF2B5EF4-FFF2-40B4-BE49-F238E27FC236}">
                <a16:creationId xmlns:a16="http://schemas.microsoft.com/office/drawing/2014/main" id="{84EE9F91-D648-044E-951D-6DDBE13716AE}"/>
              </a:ext>
            </a:extLst>
          </p:cNvPr>
          <p:cNvPicPr>
            <a:picLocks noChangeAspect="1"/>
          </p:cNvPicPr>
          <p:nvPr/>
        </p:nvPicPr>
        <p:blipFill>
          <a:blip r:embed="rId7"/>
          <a:stretch>
            <a:fillRect/>
          </a:stretch>
        </p:blipFill>
        <p:spPr>
          <a:xfrm>
            <a:off x="3160397" y="2770183"/>
            <a:ext cx="685740" cy="684720"/>
          </a:xfrm>
          <a:prstGeom prst="rect">
            <a:avLst/>
          </a:prstGeom>
        </p:spPr>
      </p:pic>
      <p:pic>
        <p:nvPicPr>
          <p:cNvPr id="9" name="Picture 8" descr="Icon&#10;&#10;Description automatically generated">
            <a:extLst>
              <a:ext uri="{FF2B5EF4-FFF2-40B4-BE49-F238E27FC236}">
                <a16:creationId xmlns:a16="http://schemas.microsoft.com/office/drawing/2014/main" id="{1AFA4BC9-DAE2-0E48-8FC4-9AAA0693DCFF}"/>
              </a:ext>
            </a:extLst>
          </p:cNvPr>
          <p:cNvPicPr>
            <a:picLocks noChangeAspect="1"/>
          </p:cNvPicPr>
          <p:nvPr/>
        </p:nvPicPr>
        <p:blipFill>
          <a:blip r:embed="rId8"/>
          <a:stretch>
            <a:fillRect/>
          </a:stretch>
        </p:blipFill>
        <p:spPr>
          <a:xfrm>
            <a:off x="469441" y="3540208"/>
            <a:ext cx="685740" cy="698678"/>
          </a:xfrm>
          <a:prstGeom prst="rect">
            <a:avLst/>
          </a:prstGeom>
        </p:spPr>
      </p:pic>
      <p:pic>
        <p:nvPicPr>
          <p:cNvPr id="5" name="Picture 4" descr="Icon&#10;&#10;Description automatically generated">
            <a:extLst>
              <a:ext uri="{FF2B5EF4-FFF2-40B4-BE49-F238E27FC236}">
                <a16:creationId xmlns:a16="http://schemas.microsoft.com/office/drawing/2014/main" id="{A8A67FCD-DCC7-AF4F-B65A-6BB9932DB253}"/>
              </a:ext>
            </a:extLst>
          </p:cNvPr>
          <p:cNvPicPr>
            <a:picLocks noChangeAspect="1"/>
          </p:cNvPicPr>
          <p:nvPr/>
        </p:nvPicPr>
        <p:blipFill>
          <a:blip r:embed="rId9"/>
          <a:stretch>
            <a:fillRect/>
          </a:stretch>
        </p:blipFill>
        <p:spPr>
          <a:xfrm>
            <a:off x="3159136" y="3552815"/>
            <a:ext cx="685740" cy="692398"/>
          </a:xfrm>
          <a:prstGeom prst="rect">
            <a:avLst/>
          </a:prstGeom>
        </p:spPr>
      </p:pic>
      <p:sp>
        <p:nvSpPr>
          <p:cNvPr id="24" name="Rectangle 23">
            <a:extLst>
              <a:ext uri="{FF2B5EF4-FFF2-40B4-BE49-F238E27FC236}">
                <a16:creationId xmlns:a16="http://schemas.microsoft.com/office/drawing/2014/main" id="{1A69D8B9-2B7D-7849-B2A6-02DB0E879290}"/>
              </a:ext>
            </a:extLst>
          </p:cNvPr>
          <p:cNvSpPr/>
          <p:nvPr/>
        </p:nvSpPr>
        <p:spPr>
          <a:xfrm>
            <a:off x="3906546" y="3800531"/>
            <a:ext cx="1034257" cy="369332"/>
          </a:xfrm>
          <a:prstGeom prst="rect">
            <a:avLst/>
          </a:prstGeom>
        </p:spPr>
        <p:txBody>
          <a:bodyPr wrap="none">
            <a:spAutoFit/>
          </a:bodyPr>
          <a:lstStyle/>
          <a:p>
            <a:r>
              <a:rPr lang="en-US" sz="1800" dirty="0">
                <a:solidFill>
                  <a:schemeClr val="bg2"/>
                </a:solidFill>
                <a:latin typeface="Raleway"/>
                <a:ea typeface="Raleway"/>
                <a:cs typeface="Raleway"/>
              </a:rPr>
              <a:t>Pension</a:t>
            </a:r>
          </a:p>
        </p:txBody>
      </p:sp>
      <p:sp>
        <p:nvSpPr>
          <p:cNvPr id="25" name="TextBox 24">
            <a:extLst>
              <a:ext uri="{FF2B5EF4-FFF2-40B4-BE49-F238E27FC236}">
                <a16:creationId xmlns:a16="http://schemas.microsoft.com/office/drawing/2014/main" id="{26B63AFB-F4B1-EC45-BC20-A1CA713D278D}"/>
              </a:ext>
            </a:extLst>
          </p:cNvPr>
          <p:cNvSpPr txBox="1"/>
          <p:nvPr/>
        </p:nvSpPr>
        <p:spPr>
          <a:xfrm>
            <a:off x="1179882" y="1253500"/>
            <a:ext cx="1287112" cy="369332"/>
          </a:xfrm>
          <a:prstGeom prst="rect">
            <a:avLst/>
          </a:prstGeom>
          <a:noFill/>
        </p:spPr>
        <p:txBody>
          <a:bodyPr wrap="square" rtlCol="0">
            <a:spAutoFit/>
          </a:bodyPr>
          <a:lstStyle/>
          <a:p>
            <a:pPr>
              <a:buClr>
                <a:schemeClr val="dk2"/>
              </a:buClr>
              <a:buSzPts val="3000"/>
            </a:pPr>
            <a:r>
              <a:rPr lang="en-US" sz="1800" dirty="0">
                <a:solidFill>
                  <a:schemeClr val="bg2"/>
                </a:solidFill>
                <a:latin typeface="Raleway"/>
                <a:ea typeface="Raleway"/>
                <a:cs typeface="Raleway"/>
                <a:sym typeface="Raleway"/>
              </a:rPr>
              <a:t>Mobility</a:t>
            </a:r>
          </a:p>
        </p:txBody>
      </p:sp>
      <p:sp>
        <p:nvSpPr>
          <p:cNvPr id="26" name="TextBox 25">
            <a:extLst>
              <a:ext uri="{FF2B5EF4-FFF2-40B4-BE49-F238E27FC236}">
                <a16:creationId xmlns:a16="http://schemas.microsoft.com/office/drawing/2014/main" id="{CD298D2A-6886-6444-9198-FE1DEB1C43CE}"/>
              </a:ext>
            </a:extLst>
          </p:cNvPr>
          <p:cNvSpPr txBox="1"/>
          <p:nvPr/>
        </p:nvSpPr>
        <p:spPr>
          <a:xfrm>
            <a:off x="1175331" y="2082537"/>
            <a:ext cx="1876599" cy="369332"/>
          </a:xfrm>
          <a:prstGeom prst="rect">
            <a:avLst/>
          </a:prstGeom>
          <a:noFill/>
        </p:spPr>
        <p:txBody>
          <a:bodyPr wrap="square" rtlCol="0">
            <a:spAutoFit/>
          </a:bodyPr>
          <a:lstStyle/>
          <a:p>
            <a:r>
              <a:rPr lang="en-US" sz="1800" dirty="0">
                <a:solidFill>
                  <a:schemeClr val="bg2"/>
                </a:solidFill>
                <a:latin typeface="Raleway"/>
                <a:ea typeface="Raleway"/>
                <a:cs typeface="Raleway"/>
              </a:rPr>
              <a:t>Workplace</a:t>
            </a:r>
          </a:p>
        </p:txBody>
      </p:sp>
      <p:sp>
        <p:nvSpPr>
          <p:cNvPr id="27" name="TextBox 26">
            <a:extLst>
              <a:ext uri="{FF2B5EF4-FFF2-40B4-BE49-F238E27FC236}">
                <a16:creationId xmlns:a16="http://schemas.microsoft.com/office/drawing/2014/main" id="{428FC659-23AF-B64E-AB85-1928029B0319}"/>
              </a:ext>
            </a:extLst>
          </p:cNvPr>
          <p:cNvSpPr txBox="1"/>
          <p:nvPr/>
        </p:nvSpPr>
        <p:spPr>
          <a:xfrm>
            <a:off x="1204049" y="2886044"/>
            <a:ext cx="658422" cy="369332"/>
          </a:xfrm>
          <a:prstGeom prst="rect">
            <a:avLst/>
          </a:prstGeom>
          <a:noFill/>
        </p:spPr>
        <p:txBody>
          <a:bodyPr wrap="square" rtlCol="0">
            <a:spAutoFit/>
          </a:bodyPr>
          <a:lstStyle/>
          <a:p>
            <a:r>
              <a:rPr lang="en-US" sz="1800" dirty="0">
                <a:solidFill>
                  <a:schemeClr val="bg2"/>
                </a:solidFill>
                <a:latin typeface="Raleway"/>
                <a:ea typeface="Raleway"/>
                <a:cs typeface="Raleway"/>
              </a:rPr>
              <a:t>Pay</a:t>
            </a:r>
          </a:p>
        </p:txBody>
      </p:sp>
      <p:sp>
        <p:nvSpPr>
          <p:cNvPr id="28" name="TextBox 27">
            <a:extLst>
              <a:ext uri="{FF2B5EF4-FFF2-40B4-BE49-F238E27FC236}">
                <a16:creationId xmlns:a16="http://schemas.microsoft.com/office/drawing/2014/main" id="{B19AEEC1-C2A0-1944-A738-940EC6468BF6}"/>
              </a:ext>
            </a:extLst>
          </p:cNvPr>
          <p:cNvSpPr txBox="1"/>
          <p:nvPr/>
        </p:nvSpPr>
        <p:spPr>
          <a:xfrm>
            <a:off x="1155181" y="3704881"/>
            <a:ext cx="1510018" cy="369332"/>
          </a:xfrm>
          <a:prstGeom prst="rect">
            <a:avLst/>
          </a:prstGeom>
          <a:noFill/>
        </p:spPr>
        <p:txBody>
          <a:bodyPr wrap="square" rtlCol="0">
            <a:spAutoFit/>
          </a:bodyPr>
          <a:lstStyle/>
          <a:p>
            <a:r>
              <a:rPr lang="en-US" sz="1800" dirty="0">
                <a:solidFill>
                  <a:schemeClr val="bg2"/>
                </a:solidFill>
                <a:latin typeface="Raleway"/>
                <a:ea typeface="Raleway"/>
                <a:cs typeface="Raleway"/>
              </a:rPr>
              <a:t>Marriage</a:t>
            </a:r>
          </a:p>
        </p:txBody>
      </p:sp>
      <p:sp>
        <p:nvSpPr>
          <p:cNvPr id="29" name="TextBox 28">
            <a:extLst>
              <a:ext uri="{FF2B5EF4-FFF2-40B4-BE49-F238E27FC236}">
                <a16:creationId xmlns:a16="http://schemas.microsoft.com/office/drawing/2014/main" id="{BFDA1948-7E9A-2A49-9F15-2BCF675A336C}"/>
              </a:ext>
            </a:extLst>
          </p:cNvPr>
          <p:cNvSpPr txBox="1"/>
          <p:nvPr/>
        </p:nvSpPr>
        <p:spPr>
          <a:xfrm>
            <a:off x="3906546" y="1253500"/>
            <a:ext cx="1438214" cy="369332"/>
          </a:xfrm>
          <a:prstGeom prst="rect">
            <a:avLst/>
          </a:prstGeom>
          <a:noFill/>
        </p:spPr>
        <p:txBody>
          <a:bodyPr wrap="none" rtlCol="0">
            <a:spAutoFit/>
          </a:bodyPr>
          <a:lstStyle/>
          <a:p>
            <a:r>
              <a:rPr lang="en-US" sz="1800" dirty="0">
                <a:solidFill>
                  <a:schemeClr val="bg2"/>
                </a:solidFill>
                <a:latin typeface="Raleway"/>
                <a:ea typeface="Raleway"/>
                <a:cs typeface="Raleway"/>
              </a:rPr>
              <a:t>Parenthood</a:t>
            </a:r>
          </a:p>
        </p:txBody>
      </p:sp>
      <p:sp>
        <p:nvSpPr>
          <p:cNvPr id="30" name="TextBox 29">
            <a:extLst>
              <a:ext uri="{FF2B5EF4-FFF2-40B4-BE49-F238E27FC236}">
                <a16:creationId xmlns:a16="http://schemas.microsoft.com/office/drawing/2014/main" id="{2EF798FA-B2E6-AB47-9D10-DF16B1EF7F18}"/>
              </a:ext>
            </a:extLst>
          </p:cNvPr>
          <p:cNvSpPr txBox="1"/>
          <p:nvPr/>
        </p:nvSpPr>
        <p:spPr>
          <a:xfrm>
            <a:off x="3906546" y="2082537"/>
            <a:ext cx="2595828" cy="369332"/>
          </a:xfrm>
          <a:prstGeom prst="rect">
            <a:avLst/>
          </a:prstGeom>
          <a:noFill/>
        </p:spPr>
        <p:txBody>
          <a:bodyPr wrap="square" rtlCol="0">
            <a:spAutoFit/>
          </a:bodyPr>
          <a:lstStyle/>
          <a:p>
            <a:r>
              <a:rPr lang="en-US" sz="1800" dirty="0">
                <a:solidFill>
                  <a:schemeClr val="bg2"/>
                </a:solidFill>
                <a:latin typeface="Raleway"/>
                <a:ea typeface="Raleway"/>
                <a:cs typeface="Raleway"/>
              </a:rPr>
              <a:t>Entrepreneurship</a:t>
            </a:r>
          </a:p>
        </p:txBody>
      </p:sp>
      <p:sp>
        <p:nvSpPr>
          <p:cNvPr id="31" name="TextBox 30">
            <a:extLst>
              <a:ext uri="{FF2B5EF4-FFF2-40B4-BE49-F238E27FC236}">
                <a16:creationId xmlns:a16="http://schemas.microsoft.com/office/drawing/2014/main" id="{A38FB0E0-7A59-5F4B-8B6D-A763A0E1A9A5}"/>
              </a:ext>
            </a:extLst>
          </p:cNvPr>
          <p:cNvSpPr txBox="1"/>
          <p:nvPr/>
        </p:nvSpPr>
        <p:spPr>
          <a:xfrm>
            <a:off x="3906546" y="2947856"/>
            <a:ext cx="1330908" cy="369332"/>
          </a:xfrm>
          <a:prstGeom prst="rect">
            <a:avLst/>
          </a:prstGeom>
          <a:noFill/>
        </p:spPr>
        <p:txBody>
          <a:bodyPr wrap="square" rtlCol="0">
            <a:spAutoFit/>
          </a:bodyPr>
          <a:lstStyle/>
          <a:p>
            <a:r>
              <a:rPr lang="en-US" sz="1800" dirty="0">
                <a:solidFill>
                  <a:schemeClr val="bg2"/>
                </a:solidFill>
                <a:latin typeface="Raleway"/>
                <a:ea typeface="Raleway"/>
                <a:cs typeface="Raleway"/>
              </a:rPr>
              <a:t>Assets</a:t>
            </a:r>
          </a:p>
        </p:txBody>
      </p:sp>
      <p:pic>
        <p:nvPicPr>
          <p:cNvPr id="7" name="Picture 6" descr="Icon&#10;&#10;Description automatically generated">
            <a:extLst>
              <a:ext uri="{FF2B5EF4-FFF2-40B4-BE49-F238E27FC236}">
                <a16:creationId xmlns:a16="http://schemas.microsoft.com/office/drawing/2014/main" id="{C85A26FE-3DF9-A042-9C6F-249F0D107948}"/>
              </a:ext>
            </a:extLst>
          </p:cNvPr>
          <p:cNvPicPr>
            <a:picLocks noChangeAspect="1"/>
          </p:cNvPicPr>
          <p:nvPr/>
        </p:nvPicPr>
        <p:blipFill>
          <a:blip r:embed="rId10"/>
          <a:stretch>
            <a:fillRect/>
          </a:stretch>
        </p:blipFill>
        <p:spPr>
          <a:xfrm>
            <a:off x="3159136" y="1938557"/>
            <a:ext cx="688262" cy="694944"/>
          </a:xfrm>
          <a:prstGeom prst="rect">
            <a:avLst/>
          </a:prstGeom>
        </p:spPr>
      </p:pic>
      <p:sp>
        <p:nvSpPr>
          <p:cNvPr id="35" name="Title 34">
            <a:extLst>
              <a:ext uri="{FF2B5EF4-FFF2-40B4-BE49-F238E27FC236}">
                <a16:creationId xmlns:a16="http://schemas.microsoft.com/office/drawing/2014/main" id="{C46FC567-4098-2B49-992D-ADB7C8B5A10E}"/>
              </a:ext>
            </a:extLst>
          </p:cNvPr>
          <p:cNvSpPr>
            <a:spLocks noGrp="1"/>
          </p:cNvSpPr>
          <p:nvPr>
            <p:ph type="title"/>
          </p:nvPr>
        </p:nvSpPr>
        <p:spPr/>
        <p:txBody>
          <a:bodyPr/>
          <a:lstStyle/>
          <a:p>
            <a:r>
              <a:rPr lang="en" dirty="0"/>
              <a:t>WBL Indicators</a:t>
            </a:r>
            <a:endParaRPr lang="en-US" dirty="0"/>
          </a:p>
        </p:txBody>
      </p:sp>
      <p:pic>
        <p:nvPicPr>
          <p:cNvPr id="23" name="Picture 22" descr="A picture containing shape&#10;&#10;Description automatically generated">
            <a:extLst>
              <a:ext uri="{FF2B5EF4-FFF2-40B4-BE49-F238E27FC236}">
                <a16:creationId xmlns:a16="http://schemas.microsoft.com/office/drawing/2014/main" id="{96D6C233-E973-E145-8666-85C9DF25AA9C}"/>
              </a:ext>
            </a:extLst>
          </p:cNvPr>
          <p:cNvPicPr>
            <a:picLocks noChangeAspect="1"/>
          </p:cNvPicPr>
          <p:nvPr/>
        </p:nvPicPr>
        <p:blipFill rotWithShape="1">
          <a:blip r:embed="rId11">
            <a:alphaModFix amt="3000"/>
          </a:blip>
          <a:srcRect l="11212" t="9690" r="11282" b="11902"/>
          <a:stretch/>
        </p:blipFill>
        <p:spPr>
          <a:xfrm>
            <a:off x="4710910" y="563678"/>
            <a:ext cx="4468091" cy="4520046"/>
          </a:xfrm>
          <a:prstGeom prst="rect">
            <a:avLst/>
          </a:prstGeom>
        </p:spPr>
      </p:pic>
      <p:sp>
        <p:nvSpPr>
          <p:cNvPr id="2" name="TextBox 1">
            <a:extLst>
              <a:ext uri="{FF2B5EF4-FFF2-40B4-BE49-F238E27FC236}">
                <a16:creationId xmlns:a16="http://schemas.microsoft.com/office/drawing/2014/main" id="{4C806596-1023-C14C-87DC-5D966E993627}"/>
              </a:ext>
            </a:extLst>
          </p:cNvPr>
          <p:cNvSpPr txBox="1"/>
          <p:nvPr/>
        </p:nvSpPr>
        <p:spPr>
          <a:xfrm>
            <a:off x="7256945" y="4847582"/>
            <a:ext cx="1887055" cy="215444"/>
          </a:xfrm>
          <a:prstGeom prst="rect">
            <a:avLst/>
          </a:prstGeom>
          <a:noFill/>
        </p:spPr>
        <p:txBody>
          <a:bodyPr wrap="none" rtlCol="0">
            <a:spAutoFit/>
          </a:bodyPr>
          <a:lstStyle/>
          <a:p>
            <a:r>
              <a:rPr lang="en-US" sz="800" dirty="0">
                <a:solidFill>
                  <a:schemeClr val="bg2"/>
                </a:solidFill>
                <a:latin typeface="Raleway"/>
              </a:rPr>
              <a:t>Source: https://</a:t>
            </a:r>
            <a:r>
              <a:rPr lang="en-US" sz="800" dirty="0" err="1">
                <a:solidFill>
                  <a:schemeClr val="bg2"/>
                </a:solidFill>
                <a:latin typeface="Raleway"/>
              </a:rPr>
              <a:t>wbl.worldbank.org</a:t>
            </a:r>
            <a:r>
              <a:rPr lang="en-US" sz="800" dirty="0">
                <a:solidFill>
                  <a:schemeClr val="bg2"/>
                </a:solidFill>
                <a:latin typeface="Raleway"/>
              </a:rPr>
              <a:t>/</a:t>
            </a:r>
          </a:p>
        </p:txBody>
      </p:sp>
    </p:spTree>
    <p:extLst>
      <p:ext uri="{BB962C8B-B14F-4D97-AF65-F5344CB8AC3E}">
        <p14:creationId xmlns:p14="http://schemas.microsoft.com/office/powerpoint/2010/main" val="1666672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blinds(horizontal)">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blinds(horizontal)">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blinds(horizontal)">
                                      <p:cBhvr>
                                        <p:cTn id="23" dur="500"/>
                                        <p:tgtEl>
                                          <p:spTgt spid="27"/>
                                        </p:tgtEl>
                                      </p:cBhvr>
                                    </p:animEffect>
                                  </p:childTnLst>
                                </p:cTn>
                              </p:par>
                              <p:par>
                                <p:cTn id="24" presetID="3" presetClass="entr" presetSubtype="10"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blinds(horizontal)">
                                      <p:cBhvr>
                                        <p:cTn id="26" dur="500"/>
                                        <p:tgtEl>
                                          <p:spTgt spid="18"/>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blinds(horizontal)">
                                      <p:cBhvr>
                                        <p:cTn id="31" dur="500"/>
                                        <p:tgtEl>
                                          <p:spTgt spid="9"/>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blinds(horizontal)">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blinds(horizontal)">
                                      <p:cBhvr>
                                        <p:cTn id="39" dur="500"/>
                                        <p:tgtEl>
                                          <p:spTgt spid="20"/>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blinds(horizontal)">
                                      <p:cBhvr>
                                        <p:cTn id="42" dur="500"/>
                                        <p:tgtEl>
                                          <p:spTgt spid="2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par>
                                <p:cTn id="48" presetID="3" presetClass="entr" presetSubtype="10"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blinds(horizontal)">
                                      <p:cBhvr>
                                        <p:cTn id="50" dur="500"/>
                                        <p:tgtEl>
                                          <p:spTgt spid="30"/>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blinds(horizontal)">
                                      <p:cBhvr>
                                        <p:cTn id="55" dur="500"/>
                                        <p:tgtEl>
                                          <p:spTgt spid="22"/>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blinds(horizontal)">
                                      <p:cBhvr>
                                        <p:cTn id="58" dur="500"/>
                                        <p:tgtEl>
                                          <p:spTgt spid="31"/>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nodeType="click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blinds(horizontal)">
                                      <p:cBhvr>
                                        <p:cTn id="63" dur="500"/>
                                        <p:tgtEl>
                                          <p:spTgt spid="5"/>
                                        </p:tgtEl>
                                      </p:cBhvr>
                                    </p:animEffect>
                                  </p:childTnLst>
                                </p:cTn>
                              </p:par>
                              <p:par>
                                <p:cTn id="64" presetID="3" presetClass="entr" presetSubtype="1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blinds(horizontal)">
                                      <p:cBhvr>
                                        <p:cTn id="6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P spid="29" grpId="0"/>
      <p:bldP spid="30" grpId="0"/>
      <p:bldP spid="3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34">
            <a:extLst>
              <a:ext uri="{FF2B5EF4-FFF2-40B4-BE49-F238E27FC236}">
                <a16:creationId xmlns:a16="http://schemas.microsoft.com/office/drawing/2014/main" id="{C46FC567-4098-2B49-992D-ADB7C8B5A10E}"/>
              </a:ext>
            </a:extLst>
          </p:cNvPr>
          <p:cNvSpPr>
            <a:spLocks noGrp="1"/>
          </p:cNvSpPr>
          <p:nvPr>
            <p:ph type="title"/>
          </p:nvPr>
        </p:nvSpPr>
        <p:spPr/>
        <p:txBody>
          <a:bodyPr/>
          <a:lstStyle/>
          <a:p>
            <a:r>
              <a:rPr lang="en" dirty="0"/>
              <a:t>2020 World View</a:t>
            </a:r>
            <a:endParaRPr lang="en-US" dirty="0"/>
          </a:p>
        </p:txBody>
      </p:sp>
      <p:sp>
        <p:nvSpPr>
          <p:cNvPr id="6" name="Text Placeholder 5">
            <a:extLst>
              <a:ext uri="{FF2B5EF4-FFF2-40B4-BE49-F238E27FC236}">
                <a16:creationId xmlns:a16="http://schemas.microsoft.com/office/drawing/2014/main" id="{0A26013E-B662-4426-8E7A-E1AB50F14A97}"/>
              </a:ext>
            </a:extLst>
          </p:cNvPr>
          <p:cNvSpPr>
            <a:spLocks noGrp="1"/>
          </p:cNvSpPr>
          <p:nvPr>
            <p:ph type="body" idx="2"/>
          </p:nvPr>
        </p:nvSpPr>
        <p:spPr>
          <a:xfrm>
            <a:off x="6061364" y="1260764"/>
            <a:ext cx="2770935" cy="3089564"/>
          </a:xfrm>
        </p:spPr>
        <p:txBody>
          <a:bodyPr/>
          <a:lstStyle/>
          <a:p>
            <a:pPr marL="139700" indent="0">
              <a:buNone/>
            </a:pPr>
            <a:r>
              <a:rPr lang="en-US" dirty="0">
                <a:latin typeface="Raleway" panose="020B0604020202020204" charset="0"/>
              </a:rPr>
              <a:t>Avg. WBL score in 2020 was </a:t>
            </a:r>
            <a:r>
              <a:rPr lang="en-US" b="1" dirty="0">
                <a:latin typeface="Raleway" panose="020B0604020202020204" charset="0"/>
              </a:rPr>
              <a:t>75</a:t>
            </a:r>
            <a:r>
              <a:rPr lang="en-US" dirty="0">
                <a:latin typeface="Raleway" panose="020B0604020202020204" charset="0"/>
              </a:rPr>
              <a:t>, +63% from </a:t>
            </a:r>
            <a:r>
              <a:rPr lang="en-US" b="1" dirty="0">
                <a:latin typeface="Raleway" panose="020B0604020202020204" charset="0"/>
              </a:rPr>
              <a:t>46</a:t>
            </a:r>
            <a:r>
              <a:rPr lang="en-US" dirty="0">
                <a:latin typeface="Raleway" panose="020B0604020202020204" charset="0"/>
              </a:rPr>
              <a:t> in 1971</a:t>
            </a:r>
          </a:p>
          <a:p>
            <a:pPr marL="139700" indent="0">
              <a:buNone/>
            </a:pPr>
            <a:endParaRPr lang="en-US" dirty="0">
              <a:latin typeface="Raleway" panose="020B0604020202020204" charset="0"/>
            </a:endParaRPr>
          </a:p>
          <a:p>
            <a:pPr marL="139700" indent="0">
              <a:buNone/>
            </a:pPr>
            <a:r>
              <a:rPr lang="en-US" dirty="0">
                <a:latin typeface="Raleway" panose="020B0604020202020204" charset="0"/>
              </a:rPr>
              <a:t>OECD countries outpace others with an avg. score of 95 in 2019</a:t>
            </a:r>
          </a:p>
          <a:p>
            <a:pPr marL="139700" indent="0">
              <a:buNone/>
            </a:pPr>
            <a:endParaRPr lang="en-US" dirty="0">
              <a:latin typeface="Raleway" panose="020B0604020202020204" charset="0"/>
            </a:endParaRPr>
          </a:p>
          <a:p>
            <a:pPr marL="139700" indent="0">
              <a:buNone/>
            </a:pPr>
            <a:r>
              <a:rPr lang="en-US" dirty="0">
                <a:latin typeface="Raleway" panose="020B0604020202020204" charset="0"/>
              </a:rPr>
              <a:t>18% of the world’s countries, mostly concentrated in Africa and the Middle East, have WBL scores below avg.</a:t>
            </a:r>
          </a:p>
          <a:p>
            <a:pPr marL="139700" indent="0">
              <a:buNone/>
            </a:pPr>
            <a:endParaRPr lang="en-US" dirty="0">
              <a:latin typeface="Raleway" panose="020B0604020202020204" charset="0"/>
            </a:endParaRPr>
          </a:p>
          <a:p>
            <a:pPr marL="139700" indent="0">
              <a:buNone/>
            </a:pPr>
            <a:endParaRPr lang="en-US" dirty="0">
              <a:latin typeface="Raleway" panose="020B0604020202020204" charset="0"/>
            </a:endParaRPr>
          </a:p>
        </p:txBody>
      </p:sp>
      <p:pic>
        <p:nvPicPr>
          <p:cNvPr id="3" name="Picture 2">
            <a:extLst>
              <a:ext uri="{FF2B5EF4-FFF2-40B4-BE49-F238E27FC236}">
                <a16:creationId xmlns:a16="http://schemas.microsoft.com/office/drawing/2014/main" id="{440C4D50-4F41-4AC7-97F0-DD8801F806CF}"/>
              </a:ext>
            </a:extLst>
          </p:cNvPr>
          <p:cNvPicPr>
            <a:picLocks noChangeAspect="1"/>
          </p:cNvPicPr>
          <p:nvPr/>
        </p:nvPicPr>
        <p:blipFill>
          <a:blip r:embed="rId3"/>
          <a:stretch>
            <a:fillRect/>
          </a:stretch>
        </p:blipFill>
        <p:spPr>
          <a:xfrm>
            <a:off x="311700" y="1316966"/>
            <a:ext cx="5584469" cy="30333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60260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BEF825AA-3EC3-3B48-9569-FCB24BCED0AF}"/>
              </a:ext>
            </a:extLst>
          </p:cNvPr>
          <p:cNvPicPr>
            <a:picLocks noChangeAspect="1"/>
          </p:cNvPicPr>
          <p:nvPr/>
        </p:nvPicPr>
        <p:blipFill>
          <a:blip r:embed="rId3">
            <a:alphaModFix amt="5000"/>
          </a:blip>
          <a:stretch>
            <a:fillRect/>
          </a:stretch>
        </p:blipFill>
        <p:spPr>
          <a:xfrm>
            <a:off x="197364" y="757296"/>
            <a:ext cx="4181471" cy="3340569"/>
          </a:xfrm>
          <a:prstGeom prst="rect">
            <a:avLst/>
          </a:prstGeom>
        </p:spPr>
      </p:pic>
      <p:pic>
        <p:nvPicPr>
          <p:cNvPr id="4" name="Picture 3" descr="A picture containing shape&#10;&#10;Description automatically generated">
            <a:extLst>
              <a:ext uri="{FF2B5EF4-FFF2-40B4-BE49-F238E27FC236}">
                <a16:creationId xmlns:a16="http://schemas.microsoft.com/office/drawing/2014/main" id="{4A7FC850-5630-0347-9945-ECC7FE5EE535}"/>
              </a:ext>
            </a:extLst>
          </p:cNvPr>
          <p:cNvPicPr>
            <a:picLocks noChangeAspect="1"/>
          </p:cNvPicPr>
          <p:nvPr/>
        </p:nvPicPr>
        <p:blipFill>
          <a:blip r:embed="rId4">
            <a:alphaModFix amt="15000"/>
          </a:blip>
          <a:stretch>
            <a:fillRect/>
          </a:stretch>
        </p:blipFill>
        <p:spPr>
          <a:xfrm>
            <a:off x="4009938" y="-103520"/>
            <a:ext cx="5764778" cy="5764778"/>
          </a:xfrm>
          <a:prstGeom prst="rect">
            <a:avLst/>
          </a:prstGeom>
        </p:spPr>
      </p:pic>
      <p:sp>
        <p:nvSpPr>
          <p:cNvPr id="71" name="Google Shape;71;p15"/>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Motivating Question</a:t>
            </a:r>
            <a:endParaRPr sz="3000" dirty="0"/>
          </a:p>
        </p:txBody>
      </p:sp>
      <p:sp>
        <p:nvSpPr>
          <p:cNvPr id="72" name="Google Shape;72;p15"/>
          <p:cNvSpPr txBox="1">
            <a:spLocks noGrp="1"/>
          </p:cNvSpPr>
          <p:nvPr>
            <p:ph type="body" idx="2"/>
          </p:nvPr>
        </p:nvSpPr>
        <p:spPr>
          <a:xfrm>
            <a:off x="4973827" y="1035332"/>
            <a:ext cx="3837000" cy="3487073"/>
          </a:xfrm>
          <a:prstGeom prst="rect">
            <a:avLst/>
          </a:prstGeom>
        </p:spPr>
        <p:txBody>
          <a:bodyPr spcFirstLastPara="1" wrap="square" lIns="91425" tIns="91425" rIns="91425" bIns="91425" anchor="ctr" anchorCtr="0">
            <a:noAutofit/>
          </a:bodyPr>
          <a:lstStyle/>
          <a:p>
            <a:pPr marL="0" lvl="0" indent="0">
              <a:lnSpc>
                <a:spcPct val="100000"/>
              </a:lnSpc>
              <a:buClr>
                <a:schemeClr val="dk2"/>
              </a:buClr>
              <a:buSzPts val="3000"/>
              <a:buNone/>
            </a:pPr>
            <a:r>
              <a:rPr lang="en-US" sz="4000" b="1" dirty="0">
                <a:solidFill>
                  <a:schemeClr val="bg1"/>
                </a:solidFill>
                <a:latin typeface="Raleway"/>
                <a:sym typeface="Raleway"/>
              </a:rPr>
              <a:t>Which indicators need improvement?</a:t>
            </a:r>
            <a:endParaRPr sz="4000" b="1" dirty="0">
              <a:solidFill>
                <a:schemeClr val="bg1"/>
              </a:solidFill>
              <a:latin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1819ABD-F545-42D5-91F7-968C420D2BF0}"/>
              </a:ext>
            </a:extLst>
          </p:cNvPr>
          <p:cNvPicPr>
            <a:picLocks noChangeAspect="1"/>
          </p:cNvPicPr>
          <p:nvPr/>
        </p:nvPicPr>
        <p:blipFill rotWithShape="1">
          <a:blip r:embed="rId3"/>
          <a:srcRect b="88251"/>
          <a:stretch/>
        </p:blipFill>
        <p:spPr>
          <a:xfrm>
            <a:off x="249357" y="1919221"/>
            <a:ext cx="8686800" cy="344739"/>
          </a:xfrm>
          <a:prstGeom prst="rect">
            <a:avLst/>
          </a:prstGeom>
        </p:spPr>
      </p:pic>
      <p:pic>
        <p:nvPicPr>
          <p:cNvPr id="11" name="Picture 10">
            <a:extLst>
              <a:ext uri="{FF2B5EF4-FFF2-40B4-BE49-F238E27FC236}">
                <a16:creationId xmlns:a16="http://schemas.microsoft.com/office/drawing/2014/main" id="{9210AE1C-3684-4357-80DB-546E6BBF5518}"/>
              </a:ext>
            </a:extLst>
          </p:cNvPr>
          <p:cNvPicPr>
            <a:picLocks noChangeAspect="1"/>
          </p:cNvPicPr>
          <p:nvPr/>
        </p:nvPicPr>
        <p:blipFill rotWithShape="1">
          <a:blip r:embed="rId3"/>
          <a:srcRect t="74759"/>
          <a:stretch/>
        </p:blipFill>
        <p:spPr>
          <a:xfrm>
            <a:off x="249357" y="2263960"/>
            <a:ext cx="8686800" cy="740589"/>
          </a:xfrm>
          <a:prstGeom prst="rect">
            <a:avLst/>
          </a:prstGeom>
        </p:spPr>
      </p:pic>
      <p:sp>
        <p:nvSpPr>
          <p:cNvPr id="2" name="Title 1">
            <a:extLst>
              <a:ext uri="{FF2B5EF4-FFF2-40B4-BE49-F238E27FC236}">
                <a16:creationId xmlns:a16="http://schemas.microsoft.com/office/drawing/2014/main" id="{F787D9DB-BAC1-4B23-90DC-1E55F42D9A28}"/>
              </a:ext>
            </a:extLst>
          </p:cNvPr>
          <p:cNvSpPr>
            <a:spLocks noGrp="1"/>
          </p:cNvSpPr>
          <p:nvPr>
            <p:ph type="title"/>
          </p:nvPr>
        </p:nvSpPr>
        <p:spPr/>
        <p:txBody>
          <a:bodyPr/>
          <a:lstStyle/>
          <a:p>
            <a:r>
              <a:rPr lang="en-US" dirty="0"/>
              <a:t>Most Improved Countries</a:t>
            </a:r>
          </a:p>
        </p:txBody>
      </p:sp>
      <p:sp>
        <p:nvSpPr>
          <p:cNvPr id="3" name="Text Placeholder 2">
            <a:extLst>
              <a:ext uri="{FF2B5EF4-FFF2-40B4-BE49-F238E27FC236}">
                <a16:creationId xmlns:a16="http://schemas.microsoft.com/office/drawing/2014/main" id="{6566CFC4-707A-4D4F-A199-577A25E6950F}"/>
              </a:ext>
            </a:extLst>
          </p:cNvPr>
          <p:cNvSpPr>
            <a:spLocks noGrp="1"/>
          </p:cNvSpPr>
          <p:nvPr>
            <p:ph type="body" idx="1"/>
          </p:nvPr>
        </p:nvSpPr>
        <p:spPr/>
        <p:txBody>
          <a:bodyPr/>
          <a:lstStyle/>
          <a:p>
            <a:pPr marL="114300" indent="0">
              <a:buNone/>
            </a:pPr>
            <a:r>
              <a:rPr lang="en-US" sz="1600" dirty="0">
                <a:latin typeface="Raleway" panose="020B0604020202020204" charset="0"/>
              </a:rPr>
              <a:t>The below countries have shown the greatest increases in their WBL score since 1971</a:t>
            </a:r>
          </a:p>
        </p:txBody>
      </p:sp>
      <p:pic>
        <p:nvPicPr>
          <p:cNvPr id="4" name="Picture 3" descr="A picture containing shape&#10;&#10;Description automatically generated">
            <a:extLst>
              <a:ext uri="{FF2B5EF4-FFF2-40B4-BE49-F238E27FC236}">
                <a16:creationId xmlns:a16="http://schemas.microsoft.com/office/drawing/2014/main" id="{48D743FD-024B-434C-9141-E4A3C07DC65C}"/>
              </a:ext>
            </a:extLst>
          </p:cNvPr>
          <p:cNvPicPr>
            <a:picLocks noChangeAspect="1"/>
          </p:cNvPicPr>
          <p:nvPr/>
        </p:nvPicPr>
        <p:blipFill rotWithShape="1">
          <a:blip r:embed="rId4">
            <a:alphaModFix amt="3000"/>
          </a:blip>
          <a:srcRect l="11212" t="9690" r="11282" b="11902"/>
          <a:stretch/>
        </p:blipFill>
        <p:spPr>
          <a:xfrm>
            <a:off x="3828" y="-87485"/>
            <a:ext cx="4468091" cy="4520046"/>
          </a:xfrm>
          <a:prstGeom prst="rect">
            <a:avLst/>
          </a:prstGeom>
        </p:spPr>
      </p:pic>
      <p:sp>
        <p:nvSpPr>
          <p:cNvPr id="14" name="TextBox 13">
            <a:extLst>
              <a:ext uri="{FF2B5EF4-FFF2-40B4-BE49-F238E27FC236}">
                <a16:creationId xmlns:a16="http://schemas.microsoft.com/office/drawing/2014/main" id="{FA583CD0-BD09-4A5C-AEF6-524A674E129A}"/>
              </a:ext>
            </a:extLst>
          </p:cNvPr>
          <p:cNvSpPr txBox="1"/>
          <p:nvPr/>
        </p:nvSpPr>
        <p:spPr>
          <a:xfrm>
            <a:off x="311700" y="2979775"/>
            <a:ext cx="692728" cy="276999"/>
          </a:xfrm>
          <a:prstGeom prst="rect">
            <a:avLst/>
          </a:prstGeom>
          <a:noFill/>
        </p:spPr>
        <p:txBody>
          <a:bodyPr wrap="square" rtlCol="0">
            <a:spAutoFit/>
          </a:bodyPr>
          <a:lstStyle/>
          <a:p>
            <a:r>
              <a:rPr lang="en-US" sz="1200" dirty="0">
                <a:latin typeface="Raleway" panose="020B0604020202020204" charset="0"/>
              </a:rPr>
              <a:t>+359%</a:t>
            </a:r>
          </a:p>
        </p:txBody>
      </p:sp>
      <p:sp>
        <p:nvSpPr>
          <p:cNvPr id="15" name="TextBox 14">
            <a:extLst>
              <a:ext uri="{FF2B5EF4-FFF2-40B4-BE49-F238E27FC236}">
                <a16:creationId xmlns:a16="http://schemas.microsoft.com/office/drawing/2014/main" id="{F96FD4E3-FED6-4F1A-8FF9-A9BDF7AE5C28}"/>
              </a:ext>
            </a:extLst>
          </p:cNvPr>
          <p:cNvSpPr txBox="1"/>
          <p:nvPr/>
        </p:nvSpPr>
        <p:spPr>
          <a:xfrm>
            <a:off x="1239957" y="2974548"/>
            <a:ext cx="692728" cy="276999"/>
          </a:xfrm>
          <a:prstGeom prst="rect">
            <a:avLst/>
          </a:prstGeom>
          <a:noFill/>
        </p:spPr>
        <p:txBody>
          <a:bodyPr wrap="square" rtlCol="0">
            <a:spAutoFit/>
          </a:bodyPr>
          <a:lstStyle/>
          <a:p>
            <a:r>
              <a:rPr lang="en-US" sz="1200" dirty="0">
                <a:latin typeface="Raleway" panose="020B0604020202020204" charset="0"/>
              </a:rPr>
              <a:t>+244%</a:t>
            </a:r>
          </a:p>
        </p:txBody>
      </p:sp>
      <p:sp>
        <p:nvSpPr>
          <p:cNvPr id="16" name="TextBox 15">
            <a:extLst>
              <a:ext uri="{FF2B5EF4-FFF2-40B4-BE49-F238E27FC236}">
                <a16:creationId xmlns:a16="http://schemas.microsoft.com/office/drawing/2014/main" id="{2C84F8F1-9E1C-42B8-AF4D-78FE2C99E4A7}"/>
              </a:ext>
            </a:extLst>
          </p:cNvPr>
          <p:cNvSpPr txBox="1"/>
          <p:nvPr/>
        </p:nvSpPr>
        <p:spPr>
          <a:xfrm>
            <a:off x="2161283" y="2982311"/>
            <a:ext cx="692728" cy="276999"/>
          </a:xfrm>
          <a:prstGeom prst="rect">
            <a:avLst/>
          </a:prstGeom>
          <a:noFill/>
        </p:spPr>
        <p:txBody>
          <a:bodyPr wrap="square" rtlCol="0">
            <a:spAutoFit/>
          </a:bodyPr>
          <a:lstStyle/>
          <a:p>
            <a:r>
              <a:rPr lang="en-US" sz="1200" dirty="0">
                <a:latin typeface="Raleway" panose="020B0604020202020204" charset="0"/>
              </a:rPr>
              <a:t>+241%</a:t>
            </a:r>
          </a:p>
        </p:txBody>
      </p:sp>
      <p:sp>
        <p:nvSpPr>
          <p:cNvPr id="17" name="TextBox 16">
            <a:extLst>
              <a:ext uri="{FF2B5EF4-FFF2-40B4-BE49-F238E27FC236}">
                <a16:creationId xmlns:a16="http://schemas.microsoft.com/office/drawing/2014/main" id="{3F0662AF-2661-4D08-BD9A-1F6114B40462}"/>
              </a:ext>
            </a:extLst>
          </p:cNvPr>
          <p:cNvSpPr txBox="1"/>
          <p:nvPr/>
        </p:nvSpPr>
        <p:spPr>
          <a:xfrm>
            <a:off x="3020267" y="2974548"/>
            <a:ext cx="692728" cy="276999"/>
          </a:xfrm>
          <a:prstGeom prst="rect">
            <a:avLst/>
          </a:prstGeom>
          <a:noFill/>
        </p:spPr>
        <p:txBody>
          <a:bodyPr wrap="square" rtlCol="0">
            <a:spAutoFit/>
          </a:bodyPr>
          <a:lstStyle/>
          <a:p>
            <a:r>
              <a:rPr lang="en-US" sz="1200" dirty="0">
                <a:latin typeface="Raleway" panose="020B0604020202020204" charset="0"/>
              </a:rPr>
              <a:t>+230%</a:t>
            </a:r>
          </a:p>
        </p:txBody>
      </p:sp>
      <p:sp>
        <p:nvSpPr>
          <p:cNvPr id="18" name="TextBox 17">
            <a:extLst>
              <a:ext uri="{FF2B5EF4-FFF2-40B4-BE49-F238E27FC236}">
                <a16:creationId xmlns:a16="http://schemas.microsoft.com/office/drawing/2014/main" id="{3D4EEFA6-4D3F-4136-8A74-7C2578AB0B3F}"/>
              </a:ext>
            </a:extLst>
          </p:cNvPr>
          <p:cNvSpPr txBox="1"/>
          <p:nvPr/>
        </p:nvSpPr>
        <p:spPr>
          <a:xfrm>
            <a:off x="3890026" y="2974548"/>
            <a:ext cx="692728" cy="276999"/>
          </a:xfrm>
          <a:prstGeom prst="rect">
            <a:avLst/>
          </a:prstGeom>
          <a:noFill/>
        </p:spPr>
        <p:txBody>
          <a:bodyPr wrap="square" rtlCol="0">
            <a:spAutoFit/>
          </a:bodyPr>
          <a:lstStyle/>
          <a:p>
            <a:r>
              <a:rPr lang="en-US" sz="1200" dirty="0">
                <a:latin typeface="Raleway" panose="020B0604020202020204" charset="0"/>
              </a:rPr>
              <a:t>+222%</a:t>
            </a:r>
          </a:p>
        </p:txBody>
      </p:sp>
      <p:sp>
        <p:nvSpPr>
          <p:cNvPr id="19" name="TextBox 18">
            <a:extLst>
              <a:ext uri="{FF2B5EF4-FFF2-40B4-BE49-F238E27FC236}">
                <a16:creationId xmlns:a16="http://schemas.microsoft.com/office/drawing/2014/main" id="{D9E6D5D8-EDA9-4985-960F-80BBC18AF656}"/>
              </a:ext>
            </a:extLst>
          </p:cNvPr>
          <p:cNvSpPr txBox="1"/>
          <p:nvPr/>
        </p:nvSpPr>
        <p:spPr>
          <a:xfrm>
            <a:off x="4769767" y="2974548"/>
            <a:ext cx="692728" cy="276999"/>
          </a:xfrm>
          <a:prstGeom prst="rect">
            <a:avLst/>
          </a:prstGeom>
          <a:noFill/>
        </p:spPr>
        <p:txBody>
          <a:bodyPr wrap="square" rtlCol="0">
            <a:spAutoFit/>
          </a:bodyPr>
          <a:lstStyle/>
          <a:p>
            <a:r>
              <a:rPr lang="en-US" sz="1200" dirty="0">
                <a:latin typeface="Raleway" panose="020B0604020202020204" charset="0"/>
              </a:rPr>
              <a:t>+197%</a:t>
            </a:r>
          </a:p>
        </p:txBody>
      </p:sp>
      <p:sp>
        <p:nvSpPr>
          <p:cNvPr id="20" name="TextBox 19">
            <a:extLst>
              <a:ext uri="{FF2B5EF4-FFF2-40B4-BE49-F238E27FC236}">
                <a16:creationId xmlns:a16="http://schemas.microsoft.com/office/drawing/2014/main" id="{B81E569B-FE20-45ED-BDBE-99409B68B0E3}"/>
              </a:ext>
            </a:extLst>
          </p:cNvPr>
          <p:cNvSpPr txBox="1"/>
          <p:nvPr/>
        </p:nvSpPr>
        <p:spPr>
          <a:xfrm>
            <a:off x="5607993" y="2974547"/>
            <a:ext cx="692728" cy="276999"/>
          </a:xfrm>
          <a:prstGeom prst="rect">
            <a:avLst/>
          </a:prstGeom>
          <a:noFill/>
        </p:spPr>
        <p:txBody>
          <a:bodyPr wrap="square" rtlCol="0">
            <a:spAutoFit/>
          </a:bodyPr>
          <a:lstStyle/>
          <a:p>
            <a:r>
              <a:rPr lang="en-US" sz="1200" dirty="0">
                <a:latin typeface="Raleway" panose="020B0604020202020204" charset="0"/>
              </a:rPr>
              <a:t>+188%</a:t>
            </a:r>
          </a:p>
        </p:txBody>
      </p:sp>
      <p:sp>
        <p:nvSpPr>
          <p:cNvPr id="21" name="TextBox 20">
            <a:extLst>
              <a:ext uri="{FF2B5EF4-FFF2-40B4-BE49-F238E27FC236}">
                <a16:creationId xmlns:a16="http://schemas.microsoft.com/office/drawing/2014/main" id="{B7B5DBF0-FD4D-4F5F-97F1-752944517C94}"/>
              </a:ext>
            </a:extLst>
          </p:cNvPr>
          <p:cNvSpPr txBox="1"/>
          <p:nvPr/>
        </p:nvSpPr>
        <p:spPr>
          <a:xfrm>
            <a:off x="6461612" y="2974547"/>
            <a:ext cx="692728" cy="276999"/>
          </a:xfrm>
          <a:prstGeom prst="rect">
            <a:avLst/>
          </a:prstGeom>
          <a:noFill/>
        </p:spPr>
        <p:txBody>
          <a:bodyPr wrap="square" rtlCol="0">
            <a:spAutoFit/>
          </a:bodyPr>
          <a:lstStyle/>
          <a:p>
            <a:r>
              <a:rPr lang="en-US" sz="1200" dirty="0">
                <a:latin typeface="Raleway" panose="020B0604020202020204" charset="0"/>
              </a:rPr>
              <a:t>+184%</a:t>
            </a:r>
          </a:p>
        </p:txBody>
      </p:sp>
      <p:sp>
        <p:nvSpPr>
          <p:cNvPr id="22" name="TextBox 21">
            <a:extLst>
              <a:ext uri="{FF2B5EF4-FFF2-40B4-BE49-F238E27FC236}">
                <a16:creationId xmlns:a16="http://schemas.microsoft.com/office/drawing/2014/main" id="{4F10BB88-9831-42F1-8794-84D108433D26}"/>
              </a:ext>
            </a:extLst>
          </p:cNvPr>
          <p:cNvSpPr txBox="1"/>
          <p:nvPr/>
        </p:nvSpPr>
        <p:spPr>
          <a:xfrm>
            <a:off x="7359475" y="2986205"/>
            <a:ext cx="692728" cy="276999"/>
          </a:xfrm>
          <a:prstGeom prst="rect">
            <a:avLst/>
          </a:prstGeom>
          <a:noFill/>
        </p:spPr>
        <p:txBody>
          <a:bodyPr wrap="square" rtlCol="0">
            <a:spAutoFit/>
          </a:bodyPr>
          <a:lstStyle/>
          <a:p>
            <a:r>
              <a:rPr lang="en-US" sz="1200" dirty="0">
                <a:latin typeface="Raleway" panose="020B0604020202020204" charset="0"/>
              </a:rPr>
              <a:t>+171%</a:t>
            </a:r>
          </a:p>
        </p:txBody>
      </p:sp>
      <p:sp>
        <p:nvSpPr>
          <p:cNvPr id="23" name="TextBox 22">
            <a:extLst>
              <a:ext uri="{FF2B5EF4-FFF2-40B4-BE49-F238E27FC236}">
                <a16:creationId xmlns:a16="http://schemas.microsoft.com/office/drawing/2014/main" id="{4B09AFDE-81D4-4271-B983-2B78788108C7}"/>
              </a:ext>
            </a:extLst>
          </p:cNvPr>
          <p:cNvSpPr txBox="1"/>
          <p:nvPr/>
        </p:nvSpPr>
        <p:spPr>
          <a:xfrm>
            <a:off x="8211555" y="2985760"/>
            <a:ext cx="692728" cy="276999"/>
          </a:xfrm>
          <a:prstGeom prst="rect">
            <a:avLst/>
          </a:prstGeom>
          <a:noFill/>
        </p:spPr>
        <p:txBody>
          <a:bodyPr wrap="square" rtlCol="0">
            <a:spAutoFit/>
          </a:bodyPr>
          <a:lstStyle/>
          <a:p>
            <a:r>
              <a:rPr lang="en-US" sz="1200" dirty="0">
                <a:latin typeface="Raleway" panose="020B0604020202020204" charset="0"/>
              </a:rPr>
              <a:t>+165%</a:t>
            </a:r>
          </a:p>
        </p:txBody>
      </p:sp>
    </p:spTree>
    <p:extLst>
      <p:ext uri="{BB962C8B-B14F-4D97-AF65-F5344CB8AC3E}">
        <p14:creationId xmlns:p14="http://schemas.microsoft.com/office/powerpoint/2010/main" val="360902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map&#10;&#10;Description automatically generated">
            <a:extLst>
              <a:ext uri="{FF2B5EF4-FFF2-40B4-BE49-F238E27FC236}">
                <a16:creationId xmlns:a16="http://schemas.microsoft.com/office/drawing/2014/main" id="{5F5BF5DD-9C8A-8549-B431-70D9EA77BF48}"/>
              </a:ext>
            </a:extLst>
          </p:cNvPr>
          <p:cNvPicPr>
            <a:picLocks noChangeAspect="1"/>
          </p:cNvPicPr>
          <p:nvPr/>
        </p:nvPicPr>
        <p:blipFill>
          <a:blip r:embed="rId5">
            <a:alphaModFix/>
          </a:blip>
          <a:stretch>
            <a:fillRect/>
          </a:stretch>
        </p:blipFill>
        <p:spPr>
          <a:xfrm>
            <a:off x="629068" y="1207997"/>
            <a:ext cx="1742647" cy="1318967"/>
          </a:xfrm>
          <a:prstGeom prst="rect">
            <a:avLst/>
          </a:prstGeom>
        </p:spPr>
      </p:pic>
      <p:sp>
        <p:nvSpPr>
          <p:cNvPr id="11" name="Round Diagonal Corner Rectangle 10">
            <a:extLst>
              <a:ext uri="{FF2B5EF4-FFF2-40B4-BE49-F238E27FC236}">
                <a16:creationId xmlns:a16="http://schemas.microsoft.com/office/drawing/2014/main" id="{78FA04B0-C4A4-E04C-9B51-DAA7B94655F9}"/>
              </a:ext>
            </a:extLst>
          </p:cNvPr>
          <p:cNvSpPr/>
          <p:nvPr/>
        </p:nvSpPr>
        <p:spPr>
          <a:xfrm>
            <a:off x="511622" y="1068426"/>
            <a:ext cx="8320679" cy="4014215"/>
          </a:xfrm>
          <a:prstGeom prst="round2Diag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BFF289F-E478-6642-8A47-1F92BF9EA91E}"/>
              </a:ext>
            </a:extLst>
          </p:cNvPr>
          <p:cNvSpPr txBox="1"/>
          <p:nvPr/>
        </p:nvSpPr>
        <p:spPr>
          <a:xfrm>
            <a:off x="629067" y="2809094"/>
            <a:ext cx="1742642" cy="1477328"/>
          </a:xfrm>
          <a:prstGeom prst="rect">
            <a:avLst/>
          </a:prstGeom>
          <a:noFill/>
        </p:spPr>
        <p:txBody>
          <a:bodyPr wrap="square" rtlCol="0">
            <a:spAutoFit/>
          </a:bodyPr>
          <a:lstStyle/>
          <a:p>
            <a:pPr algn="ctr"/>
            <a:r>
              <a:rPr lang="en-US" sz="1500" dirty="0">
                <a:solidFill>
                  <a:schemeClr val="bg2">
                    <a:lumMod val="75000"/>
                    <a:lumOff val="25000"/>
                  </a:schemeClr>
                </a:solidFill>
                <a:latin typeface="Avenir Book" panose="02000503020000020003" pitchFamily="2" charset="0"/>
              </a:rPr>
              <a:t>Ranked 47</a:t>
            </a:r>
            <a:r>
              <a:rPr lang="en-US" sz="1500" baseline="30000" dirty="0">
                <a:solidFill>
                  <a:schemeClr val="bg2">
                    <a:lumMod val="75000"/>
                    <a:lumOff val="25000"/>
                  </a:schemeClr>
                </a:solidFill>
                <a:latin typeface="Avenir Book" panose="02000503020000020003" pitchFamily="2" charset="0"/>
              </a:rPr>
              <a:t>th</a:t>
            </a:r>
            <a:r>
              <a:rPr lang="en-US" sz="1500" dirty="0">
                <a:solidFill>
                  <a:schemeClr val="bg2">
                    <a:lumMod val="75000"/>
                    <a:lumOff val="25000"/>
                  </a:schemeClr>
                </a:solidFill>
                <a:latin typeface="Avenir Book" panose="02000503020000020003" pitchFamily="2" charset="0"/>
              </a:rPr>
              <a:t> in 2020 with a clear improvement in trend with the end of apartheid in the early 1990s  </a:t>
            </a:r>
            <a:endParaRPr lang="en-US" sz="1700" dirty="0">
              <a:solidFill>
                <a:schemeClr val="bg2">
                  <a:lumMod val="75000"/>
                  <a:lumOff val="25000"/>
                </a:schemeClr>
              </a:solidFill>
              <a:latin typeface="Avenir Book" panose="02000503020000020003" pitchFamily="2" charset="0"/>
            </a:endParaRPr>
          </a:p>
        </p:txBody>
      </p:sp>
      <p:sp>
        <p:nvSpPr>
          <p:cNvPr id="2" name="Title 1">
            <a:extLst>
              <a:ext uri="{FF2B5EF4-FFF2-40B4-BE49-F238E27FC236}">
                <a16:creationId xmlns:a16="http://schemas.microsoft.com/office/drawing/2014/main" id="{999DE41D-CFC3-9B43-99DD-7BE9933132CB}"/>
              </a:ext>
            </a:extLst>
          </p:cNvPr>
          <p:cNvSpPr>
            <a:spLocks noGrp="1"/>
          </p:cNvSpPr>
          <p:nvPr>
            <p:ph type="title"/>
          </p:nvPr>
        </p:nvSpPr>
        <p:spPr/>
        <p:txBody>
          <a:bodyPr/>
          <a:lstStyle/>
          <a:p>
            <a:r>
              <a:rPr lang="en-US" dirty="0"/>
              <a:t>A closer look at </a:t>
            </a:r>
            <a:r>
              <a:rPr lang="en-US" dirty="0">
                <a:solidFill>
                  <a:schemeClr val="tx1">
                    <a:lumMod val="75000"/>
                  </a:schemeClr>
                </a:solidFill>
              </a:rPr>
              <a:t>South Africa</a:t>
            </a:r>
            <a:endParaRPr lang="en-US" dirty="0"/>
          </a:p>
        </p:txBody>
      </p:sp>
      <p:cxnSp>
        <p:nvCxnSpPr>
          <p:cNvPr id="13" name="Straight Connector 12">
            <a:extLst>
              <a:ext uri="{FF2B5EF4-FFF2-40B4-BE49-F238E27FC236}">
                <a16:creationId xmlns:a16="http://schemas.microsoft.com/office/drawing/2014/main" id="{22C07BB9-CE5A-6641-BF9C-8408533A0E68}"/>
              </a:ext>
            </a:extLst>
          </p:cNvPr>
          <p:cNvCxnSpPr/>
          <p:nvPr/>
        </p:nvCxnSpPr>
        <p:spPr>
          <a:xfrm>
            <a:off x="2557733" y="1136822"/>
            <a:ext cx="0" cy="3896497"/>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pic>
        <p:nvPicPr>
          <p:cNvPr id="17" name="Required1" descr="Required1">
            <a:hlinkClick r:id="" action="ppaction://media"/>
            <a:extLst>
              <a:ext uri="{FF2B5EF4-FFF2-40B4-BE49-F238E27FC236}">
                <a16:creationId xmlns:a16="http://schemas.microsoft.com/office/drawing/2014/main" id="{8AC08B4B-B466-8943-8C47-F0553EF71CB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743752" y="1554363"/>
            <a:ext cx="5803505" cy="2340546"/>
          </a:xfrm>
          <a:prstGeom prst="rect">
            <a:avLst/>
          </a:prstGeom>
        </p:spPr>
      </p:pic>
      <p:sp>
        <p:nvSpPr>
          <p:cNvPr id="3" name="Rectangle 2">
            <a:extLst>
              <a:ext uri="{FF2B5EF4-FFF2-40B4-BE49-F238E27FC236}">
                <a16:creationId xmlns:a16="http://schemas.microsoft.com/office/drawing/2014/main" id="{4D510123-ECCD-4169-BF17-E8DF821ADC42}"/>
              </a:ext>
            </a:extLst>
          </p:cNvPr>
          <p:cNvSpPr/>
          <p:nvPr/>
        </p:nvSpPr>
        <p:spPr>
          <a:xfrm>
            <a:off x="7959436" y="3290455"/>
            <a:ext cx="505683"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32017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3"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map&#10;&#10;Description automatically generated">
            <a:extLst>
              <a:ext uri="{FF2B5EF4-FFF2-40B4-BE49-F238E27FC236}">
                <a16:creationId xmlns:a16="http://schemas.microsoft.com/office/drawing/2014/main" id="{5F5BF5DD-9C8A-8549-B431-70D9EA77BF48}"/>
              </a:ext>
            </a:extLst>
          </p:cNvPr>
          <p:cNvPicPr>
            <a:picLocks noChangeAspect="1"/>
          </p:cNvPicPr>
          <p:nvPr/>
        </p:nvPicPr>
        <p:blipFill>
          <a:blip r:embed="rId3">
            <a:alphaModFix/>
          </a:blip>
          <a:stretch>
            <a:fillRect/>
          </a:stretch>
        </p:blipFill>
        <p:spPr>
          <a:xfrm>
            <a:off x="629068" y="1207997"/>
            <a:ext cx="1742647" cy="1318967"/>
          </a:xfrm>
          <a:prstGeom prst="rect">
            <a:avLst/>
          </a:prstGeom>
        </p:spPr>
      </p:pic>
      <p:sp>
        <p:nvSpPr>
          <p:cNvPr id="11" name="Round Diagonal Corner Rectangle 10">
            <a:extLst>
              <a:ext uri="{FF2B5EF4-FFF2-40B4-BE49-F238E27FC236}">
                <a16:creationId xmlns:a16="http://schemas.microsoft.com/office/drawing/2014/main" id="{78FA04B0-C4A4-E04C-9B51-DAA7B94655F9}"/>
              </a:ext>
            </a:extLst>
          </p:cNvPr>
          <p:cNvSpPr/>
          <p:nvPr/>
        </p:nvSpPr>
        <p:spPr>
          <a:xfrm>
            <a:off x="477672" y="1068426"/>
            <a:ext cx="8354629" cy="4010324"/>
          </a:xfrm>
          <a:prstGeom prst="round2Diag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9DE41D-CFC3-9B43-99DD-7BE9933132CB}"/>
              </a:ext>
            </a:extLst>
          </p:cNvPr>
          <p:cNvSpPr>
            <a:spLocks noGrp="1"/>
          </p:cNvSpPr>
          <p:nvPr>
            <p:ph type="title"/>
          </p:nvPr>
        </p:nvSpPr>
        <p:spPr/>
        <p:txBody>
          <a:bodyPr/>
          <a:lstStyle/>
          <a:p>
            <a:r>
              <a:rPr lang="en-US" dirty="0"/>
              <a:t>A closer look at </a:t>
            </a:r>
            <a:r>
              <a:rPr lang="en-US" dirty="0">
                <a:solidFill>
                  <a:schemeClr val="tx1">
                    <a:lumMod val="75000"/>
                  </a:schemeClr>
                </a:solidFill>
              </a:rPr>
              <a:t>South Africa</a:t>
            </a:r>
            <a:endParaRPr lang="en-US" dirty="0"/>
          </a:p>
        </p:txBody>
      </p:sp>
      <p:cxnSp>
        <p:nvCxnSpPr>
          <p:cNvPr id="13" name="Straight Connector 12">
            <a:extLst>
              <a:ext uri="{FF2B5EF4-FFF2-40B4-BE49-F238E27FC236}">
                <a16:creationId xmlns:a16="http://schemas.microsoft.com/office/drawing/2014/main" id="{22C07BB9-CE5A-6641-BF9C-8408533A0E68}"/>
              </a:ext>
            </a:extLst>
          </p:cNvPr>
          <p:cNvCxnSpPr/>
          <p:nvPr/>
        </p:nvCxnSpPr>
        <p:spPr>
          <a:xfrm>
            <a:off x="2557733" y="1136822"/>
            <a:ext cx="0" cy="3896497"/>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FCDCDDD-33D6-194B-B731-202A1EBBA168}"/>
              </a:ext>
            </a:extLst>
          </p:cNvPr>
          <p:cNvSpPr txBox="1"/>
          <p:nvPr/>
        </p:nvSpPr>
        <p:spPr>
          <a:xfrm>
            <a:off x="629069" y="2817512"/>
            <a:ext cx="1594014" cy="1215717"/>
          </a:xfrm>
          <a:prstGeom prst="rect">
            <a:avLst/>
          </a:prstGeom>
          <a:noFill/>
        </p:spPr>
        <p:txBody>
          <a:bodyPr wrap="square" rtlCol="0">
            <a:spAutoFit/>
          </a:bodyPr>
          <a:lstStyle/>
          <a:p>
            <a:pPr algn="ctr"/>
            <a:r>
              <a:rPr lang="en-US" sz="1600" dirty="0">
                <a:solidFill>
                  <a:schemeClr val="bg2">
                    <a:lumMod val="75000"/>
                    <a:lumOff val="25000"/>
                  </a:schemeClr>
                </a:solidFill>
                <a:latin typeface="Avenir Next" panose="020B0503020202020204" pitchFamily="34" charset="0"/>
              </a:rPr>
              <a:t>Improvement in </a:t>
            </a:r>
            <a:r>
              <a:rPr lang="en-US" sz="2500" dirty="0">
                <a:solidFill>
                  <a:schemeClr val="bg2">
                    <a:lumMod val="75000"/>
                    <a:lumOff val="25000"/>
                  </a:schemeClr>
                </a:solidFill>
                <a:latin typeface="Avenir Next" panose="020B0503020202020204" pitchFamily="34" charset="0"/>
              </a:rPr>
              <a:t>7</a:t>
            </a:r>
            <a:r>
              <a:rPr lang="en-US" sz="1600" dirty="0">
                <a:solidFill>
                  <a:schemeClr val="bg2">
                    <a:lumMod val="75000"/>
                    <a:lumOff val="25000"/>
                  </a:schemeClr>
                </a:solidFill>
                <a:latin typeface="Avenir Next" panose="020B0503020202020204" pitchFamily="34" charset="0"/>
              </a:rPr>
              <a:t>/8 </a:t>
            </a:r>
          </a:p>
          <a:p>
            <a:pPr algn="ctr"/>
            <a:r>
              <a:rPr lang="en-US" sz="1600" dirty="0">
                <a:solidFill>
                  <a:schemeClr val="bg2">
                    <a:lumMod val="75000"/>
                    <a:lumOff val="25000"/>
                  </a:schemeClr>
                </a:solidFill>
                <a:latin typeface="Avenir Next" panose="020B0503020202020204" pitchFamily="34" charset="0"/>
              </a:rPr>
              <a:t>indicators from 1971-2020</a:t>
            </a:r>
          </a:p>
        </p:txBody>
      </p:sp>
      <p:pic>
        <p:nvPicPr>
          <p:cNvPr id="20" name="Picture 19" descr="Graphical user interface&#10;&#10;Description automatically generated">
            <a:extLst>
              <a:ext uri="{FF2B5EF4-FFF2-40B4-BE49-F238E27FC236}">
                <a16:creationId xmlns:a16="http://schemas.microsoft.com/office/drawing/2014/main" id="{CE756912-1CDB-4246-873D-84EAB1AF31C1}"/>
              </a:ext>
            </a:extLst>
          </p:cNvPr>
          <p:cNvPicPr>
            <a:picLocks noChangeAspect="1"/>
          </p:cNvPicPr>
          <p:nvPr/>
        </p:nvPicPr>
        <p:blipFill>
          <a:blip r:embed="rId4"/>
          <a:stretch>
            <a:fillRect/>
          </a:stretch>
        </p:blipFill>
        <p:spPr>
          <a:xfrm>
            <a:off x="2706365" y="1208222"/>
            <a:ext cx="5959963" cy="2871899"/>
          </a:xfrm>
          <a:prstGeom prst="rect">
            <a:avLst/>
          </a:prstGeom>
        </p:spPr>
      </p:pic>
      <p:sp>
        <p:nvSpPr>
          <p:cNvPr id="21" name="Rounded Rectangle 20">
            <a:extLst>
              <a:ext uri="{FF2B5EF4-FFF2-40B4-BE49-F238E27FC236}">
                <a16:creationId xmlns:a16="http://schemas.microsoft.com/office/drawing/2014/main" id="{E635D886-AE03-9F4C-9A14-5531D767F2FA}"/>
              </a:ext>
            </a:extLst>
          </p:cNvPr>
          <p:cNvSpPr/>
          <p:nvPr/>
        </p:nvSpPr>
        <p:spPr>
          <a:xfrm>
            <a:off x="5686346" y="1677354"/>
            <a:ext cx="713064" cy="2678651"/>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52031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map&#10;&#10;Description automatically generated">
            <a:extLst>
              <a:ext uri="{FF2B5EF4-FFF2-40B4-BE49-F238E27FC236}">
                <a16:creationId xmlns:a16="http://schemas.microsoft.com/office/drawing/2014/main" id="{5F5BF5DD-9C8A-8549-B431-70D9EA77BF48}"/>
              </a:ext>
            </a:extLst>
          </p:cNvPr>
          <p:cNvPicPr>
            <a:picLocks noChangeAspect="1"/>
          </p:cNvPicPr>
          <p:nvPr/>
        </p:nvPicPr>
        <p:blipFill>
          <a:blip r:embed="rId3">
            <a:alphaModFix/>
          </a:blip>
          <a:stretch>
            <a:fillRect/>
          </a:stretch>
        </p:blipFill>
        <p:spPr>
          <a:xfrm>
            <a:off x="629068" y="1207997"/>
            <a:ext cx="1742647" cy="1318967"/>
          </a:xfrm>
          <a:prstGeom prst="rect">
            <a:avLst/>
          </a:prstGeom>
        </p:spPr>
      </p:pic>
      <p:sp>
        <p:nvSpPr>
          <p:cNvPr id="11" name="Round Diagonal Corner Rectangle 10">
            <a:extLst>
              <a:ext uri="{FF2B5EF4-FFF2-40B4-BE49-F238E27FC236}">
                <a16:creationId xmlns:a16="http://schemas.microsoft.com/office/drawing/2014/main" id="{78FA04B0-C4A4-E04C-9B51-DAA7B94655F9}"/>
              </a:ext>
            </a:extLst>
          </p:cNvPr>
          <p:cNvSpPr/>
          <p:nvPr/>
        </p:nvSpPr>
        <p:spPr>
          <a:xfrm>
            <a:off x="477672" y="1068426"/>
            <a:ext cx="8354629" cy="4010324"/>
          </a:xfrm>
          <a:prstGeom prst="round2Diag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9DE41D-CFC3-9B43-99DD-7BE9933132CB}"/>
              </a:ext>
            </a:extLst>
          </p:cNvPr>
          <p:cNvSpPr>
            <a:spLocks noGrp="1"/>
          </p:cNvSpPr>
          <p:nvPr>
            <p:ph type="title"/>
          </p:nvPr>
        </p:nvSpPr>
        <p:spPr/>
        <p:txBody>
          <a:bodyPr/>
          <a:lstStyle/>
          <a:p>
            <a:r>
              <a:rPr lang="en-US" dirty="0"/>
              <a:t>A closer look at </a:t>
            </a:r>
            <a:r>
              <a:rPr lang="en-US" dirty="0">
                <a:solidFill>
                  <a:schemeClr val="tx1">
                    <a:lumMod val="75000"/>
                  </a:schemeClr>
                </a:solidFill>
              </a:rPr>
              <a:t>South Africa</a:t>
            </a:r>
            <a:endParaRPr lang="en-US" dirty="0"/>
          </a:p>
        </p:txBody>
      </p:sp>
      <p:cxnSp>
        <p:nvCxnSpPr>
          <p:cNvPr id="13" name="Straight Connector 12">
            <a:extLst>
              <a:ext uri="{FF2B5EF4-FFF2-40B4-BE49-F238E27FC236}">
                <a16:creationId xmlns:a16="http://schemas.microsoft.com/office/drawing/2014/main" id="{22C07BB9-CE5A-6641-BF9C-8408533A0E68}"/>
              </a:ext>
            </a:extLst>
          </p:cNvPr>
          <p:cNvCxnSpPr/>
          <p:nvPr/>
        </p:nvCxnSpPr>
        <p:spPr>
          <a:xfrm>
            <a:off x="2557733" y="1136822"/>
            <a:ext cx="0" cy="3896497"/>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pic>
        <p:nvPicPr>
          <p:cNvPr id="20" name="Picture 19" descr="Graphical user interface&#10;&#10;Description automatically generated">
            <a:extLst>
              <a:ext uri="{FF2B5EF4-FFF2-40B4-BE49-F238E27FC236}">
                <a16:creationId xmlns:a16="http://schemas.microsoft.com/office/drawing/2014/main" id="{CE756912-1CDB-4246-873D-84EAB1AF31C1}"/>
              </a:ext>
            </a:extLst>
          </p:cNvPr>
          <p:cNvPicPr>
            <a:picLocks noChangeAspect="1"/>
          </p:cNvPicPr>
          <p:nvPr/>
        </p:nvPicPr>
        <p:blipFill>
          <a:blip r:embed="rId4"/>
          <a:stretch>
            <a:fillRect/>
          </a:stretch>
        </p:blipFill>
        <p:spPr>
          <a:xfrm>
            <a:off x="2706365" y="1208222"/>
            <a:ext cx="5959963" cy="2871899"/>
          </a:xfrm>
          <a:prstGeom prst="rect">
            <a:avLst/>
          </a:prstGeom>
        </p:spPr>
      </p:pic>
      <p:sp>
        <p:nvSpPr>
          <p:cNvPr id="12" name="Round Diagonal Corner Rectangle 11">
            <a:extLst>
              <a:ext uri="{FF2B5EF4-FFF2-40B4-BE49-F238E27FC236}">
                <a16:creationId xmlns:a16="http://schemas.microsoft.com/office/drawing/2014/main" id="{845E8D9A-F788-7443-8343-6A9D3C8C73FB}"/>
              </a:ext>
            </a:extLst>
          </p:cNvPr>
          <p:cNvSpPr/>
          <p:nvPr/>
        </p:nvSpPr>
        <p:spPr>
          <a:xfrm>
            <a:off x="477670" y="1063379"/>
            <a:ext cx="8354629" cy="4010324"/>
          </a:xfrm>
          <a:prstGeom prst="round2DiagRect">
            <a:avLst/>
          </a:prstGeom>
          <a:solidFill>
            <a:schemeClr val="accent1">
              <a:lumMod val="50000"/>
              <a:alpha val="50000"/>
            </a:schemeClr>
          </a:solidFill>
          <a:ln>
            <a:solidFill>
              <a:schemeClr val="bg2">
                <a:lumMod val="95000"/>
                <a:lumOff val="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E635D886-AE03-9F4C-9A14-5531D767F2FA}"/>
              </a:ext>
            </a:extLst>
          </p:cNvPr>
          <p:cNvSpPr/>
          <p:nvPr/>
        </p:nvSpPr>
        <p:spPr>
          <a:xfrm>
            <a:off x="5686346" y="1677354"/>
            <a:ext cx="713064" cy="2678651"/>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pic>
        <p:nvPicPr>
          <p:cNvPr id="5" name="Picture 4" descr="A picture containing diagram&#10;&#10;Description automatically generated">
            <a:extLst>
              <a:ext uri="{FF2B5EF4-FFF2-40B4-BE49-F238E27FC236}">
                <a16:creationId xmlns:a16="http://schemas.microsoft.com/office/drawing/2014/main" id="{BBA58E66-F584-F247-8A92-47A8AA49AD68}"/>
              </a:ext>
            </a:extLst>
          </p:cNvPr>
          <p:cNvPicPr>
            <a:picLocks noChangeAspect="1"/>
          </p:cNvPicPr>
          <p:nvPr/>
        </p:nvPicPr>
        <p:blipFill>
          <a:blip r:embed="rId5"/>
          <a:stretch>
            <a:fillRect/>
          </a:stretch>
        </p:blipFill>
        <p:spPr>
          <a:xfrm>
            <a:off x="3004404" y="2268943"/>
            <a:ext cx="1452375" cy="1397046"/>
          </a:xfrm>
          <a:prstGeom prst="rect">
            <a:avLst/>
          </a:prstGeom>
        </p:spPr>
      </p:pic>
      <p:pic>
        <p:nvPicPr>
          <p:cNvPr id="15" name="Picture 14" descr="A picture containing diagram&#10;&#10;Description automatically generated">
            <a:extLst>
              <a:ext uri="{FF2B5EF4-FFF2-40B4-BE49-F238E27FC236}">
                <a16:creationId xmlns:a16="http://schemas.microsoft.com/office/drawing/2014/main" id="{33063658-F934-7B4E-B78E-487D2C511B0C}"/>
              </a:ext>
            </a:extLst>
          </p:cNvPr>
          <p:cNvPicPr>
            <a:picLocks noChangeAspect="1"/>
          </p:cNvPicPr>
          <p:nvPr/>
        </p:nvPicPr>
        <p:blipFill>
          <a:blip r:embed="rId5"/>
          <a:stretch>
            <a:fillRect/>
          </a:stretch>
        </p:blipFill>
        <p:spPr>
          <a:xfrm>
            <a:off x="5262203" y="2291670"/>
            <a:ext cx="1428748" cy="1374319"/>
          </a:xfrm>
          <a:prstGeom prst="rect">
            <a:avLst/>
          </a:prstGeom>
        </p:spPr>
      </p:pic>
      <p:sp>
        <p:nvSpPr>
          <p:cNvPr id="7" name="TextBox 6">
            <a:extLst>
              <a:ext uri="{FF2B5EF4-FFF2-40B4-BE49-F238E27FC236}">
                <a16:creationId xmlns:a16="http://schemas.microsoft.com/office/drawing/2014/main" id="{DD546865-F4E1-164D-9657-098915325F7B}"/>
              </a:ext>
            </a:extLst>
          </p:cNvPr>
          <p:cNvSpPr txBox="1"/>
          <p:nvPr/>
        </p:nvSpPr>
        <p:spPr>
          <a:xfrm>
            <a:off x="2706364" y="4146703"/>
            <a:ext cx="6125921" cy="400110"/>
          </a:xfrm>
          <a:prstGeom prst="rect">
            <a:avLst/>
          </a:prstGeom>
          <a:noFill/>
        </p:spPr>
        <p:txBody>
          <a:bodyPr wrap="square" rtlCol="0">
            <a:spAutoFit/>
          </a:bodyPr>
          <a:lstStyle/>
          <a:p>
            <a:r>
              <a:rPr lang="en-US" sz="2000" dirty="0">
                <a:solidFill>
                  <a:schemeClr val="bg1"/>
                </a:solidFill>
                <a:latin typeface="Avenir Book" panose="02000503020000020003" pitchFamily="2" charset="0"/>
              </a:rPr>
              <a:t>With no change in </a:t>
            </a:r>
            <a:r>
              <a:rPr lang="en-US" sz="2000" b="1" dirty="0">
                <a:solidFill>
                  <a:schemeClr val="accent6">
                    <a:lumMod val="75000"/>
                  </a:schemeClr>
                </a:solidFill>
                <a:latin typeface="Avenir Book" panose="02000503020000020003" pitchFamily="2" charset="0"/>
              </a:rPr>
              <a:t>Pension</a:t>
            </a:r>
            <a:r>
              <a:rPr lang="en-US" sz="2000" b="1" dirty="0">
                <a:solidFill>
                  <a:schemeClr val="bg1"/>
                </a:solidFill>
                <a:latin typeface="Avenir Book" panose="02000503020000020003" pitchFamily="2" charset="0"/>
              </a:rPr>
              <a:t>,</a:t>
            </a:r>
            <a:r>
              <a:rPr lang="en-US" sz="2000" dirty="0">
                <a:solidFill>
                  <a:schemeClr val="bg1"/>
                </a:solidFill>
                <a:latin typeface="Avenir Book" panose="02000503020000020003" pitchFamily="2" charset="0"/>
              </a:rPr>
              <a:t> there is work to be done here</a:t>
            </a:r>
          </a:p>
        </p:txBody>
      </p:sp>
      <p:sp>
        <p:nvSpPr>
          <p:cNvPr id="9" name="TextBox 8">
            <a:extLst>
              <a:ext uri="{FF2B5EF4-FFF2-40B4-BE49-F238E27FC236}">
                <a16:creationId xmlns:a16="http://schemas.microsoft.com/office/drawing/2014/main" id="{8253B4DC-1EA6-CD40-B2B9-467ECFF840C4}"/>
              </a:ext>
            </a:extLst>
          </p:cNvPr>
          <p:cNvSpPr txBox="1"/>
          <p:nvPr/>
        </p:nvSpPr>
        <p:spPr>
          <a:xfrm>
            <a:off x="3010487" y="1594258"/>
            <a:ext cx="1426128" cy="584775"/>
          </a:xfrm>
          <a:prstGeom prst="rect">
            <a:avLst/>
          </a:prstGeom>
          <a:solidFill>
            <a:schemeClr val="tx2">
              <a:lumMod val="20000"/>
              <a:lumOff val="80000"/>
            </a:schemeClr>
          </a:solidFill>
        </p:spPr>
        <p:txBody>
          <a:bodyPr wrap="square" rtlCol="0">
            <a:spAutoFit/>
          </a:bodyPr>
          <a:lstStyle/>
          <a:p>
            <a:pPr algn="ctr"/>
            <a:r>
              <a:rPr lang="en-US" sz="3200" dirty="0">
                <a:solidFill>
                  <a:schemeClr val="bg2">
                    <a:lumMod val="75000"/>
                    <a:lumOff val="25000"/>
                  </a:schemeClr>
                </a:solidFill>
                <a:latin typeface="Avenir Book" panose="02000503020000020003" pitchFamily="2" charset="0"/>
              </a:rPr>
              <a:t>1971</a:t>
            </a:r>
          </a:p>
        </p:txBody>
      </p:sp>
      <p:sp>
        <p:nvSpPr>
          <p:cNvPr id="18" name="TextBox 17">
            <a:extLst>
              <a:ext uri="{FF2B5EF4-FFF2-40B4-BE49-F238E27FC236}">
                <a16:creationId xmlns:a16="http://schemas.microsoft.com/office/drawing/2014/main" id="{96B986BC-F641-7E46-B56B-A78928A2C129}"/>
              </a:ext>
            </a:extLst>
          </p:cNvPr>
          <p:cNvSpPr txBox="1"/>
          <p:nvPr/>
        </p:nvSpPr>
        <p:spPr>
          <a:xfrm>
            <a:off x="5262202" y="1610772"/>
            <a:ext cx="1426128" cy="584775"/>
          </a:xfrm>
          <a:prstGeom prst="rect">
            <a:avLst/>
          </a:prstGeom>
          <a:solidFill>
            <a:schemeClr val="tx2">
              <a:lumMod val="20000"/>
              <a:lumOff val="80000"/>
            </a:schemeClr>
          </a:solidFill>
        </p:spPr>
        <p:txBody>
          <a:bodyPr wrap="square" rtlCol="0">
            <a:spAutoFit/>
          </a:bodyPr>
          <a:lstStyle/>
          <a:p>
            <a:pPr algn="ctr"/>
            <a:r>
              <a:rPr lang="en-US" sz="3200" dirty="0">
                <a:solidFill>
                  <a:schemeClr val="bg2">
                    <a:lumMod val="75000"/>
                    <a:lumOff val="25000"/>
                  </a:schemeClr>
                </a:solidFill>
                <a:latin typeface="Avenir Book" panose="02000503020000020003" pitchFamily="2" charset="0"/>
              </a:rPr>
              <a:t>2020</a:t>
            </a:r>
          </a:p>
        </p:txBody>
      </p:sp>
      <p:sp>
        <p:nvSpPr>
          <p:cNvPr id="17" name="TextBox 16">
            <a:extLst>
              <a:ext uri="{FF2B5EF4-FFF2-40B4-BE49-F238E27FC236}">
                <a16:creationId xmlns:a16="http://schemas.microsoft.com/office/drawing/2014/main" id="{A324FAFA-B913-47BE-B44C-ADAF27A6A78B}"/>
              </a:ext>
            </a:extLst>
          </p:cNvPr>
          <p:cNvSpPr txBox="1"/>
          <p:nvPr/>
        </p:nvSpPr>
        <p:spPr>
          <a:xfrm>
            <a:off x="629069" y="2817512"/>
            <a:ext cx="1594014" cy="1215717"/>
          </a:xfrm>
          <a:prstGeom prst="rect">
            <a:avLst/>
          </a:prstGeom>
          <a:noFill/>
        </p:spPr>
        <p:txBody>
          <a:bodyPr wrap="square" rtlCol="0">
            <a:spAutoFit/>
          </a:bodyPr>
          <a:lstStyle/>
          <a:p>
            <a:pPr algn="ctr"/>
            <a:r>
              <a:rPr lang="en-US" sz="1600" dirty="0">
                <a:solidFill>
                  <a:schemeClr val="bg2">
                    <a:lumMod val="75000"/>
                    <a:lumOff val="25000"/>
                  </a:schemeClr>
                </a:solidFill>
                <a:latin typeface="Avenir Next" panose="020B0503020202020204" pitchFamily="34" charset="0"/>
              </a:rPr>
              <a:t>Improvement in </a:t>
            </a:r>
            <a:r>
              <a:rPr lang="en-US" sz="2500" dirty="0">
                <a:solidFill>
                  <a:schemeClr val="bg2">
                    <a:lumMod val="75000"/>
                    <a:lumOff val="25000"/>
                  </a:schemeClr>
                </a:solidFill>
                <a:latin typeface="Avenir Next" panose="020B0503020202020204" pitchFamily="34" charset="0"/>
              </a:rPr>
              <a:t>7</a:t>
            </a:r>
            <a:r>
              <a:rPr lang="en-US" sz="1600" dirty="0">
                <a:solidFill>
                  <a:schemeClr val="bg2">
                    <a:lumMod val="75000"/>
                    <a:lumOff val="25000"/>
                  </a:schemeClr>
                </a:solidFill>
                <a:latin typeface="Avenir Next" panose="020B0503020202020204" pitchFamily="34" charset="0"/>
              </a:rPr>
              <a:t>/8 </a:t>
            </a:r>
          </a:p>
          <a:p>
            <a:pPr algn="ctr"/>
            <a:r>
              <a:rPr lang="en-US" sz="1600" dirty="0">
                <a:solidFill>
                  <a:schemeClr val="bg2">
                    <a:lumMod val="75000"/>
                    <a:lumOff val="25000"/>
                  </a:schemeClr>
                </a:solidFill>
                <a:latin typeface="Avenir Next" panose="020B0503020202020204" pitchFamily="34" charset="0"/>
              </a:rPr>
              <a:t>indicators from 1971-2020</a:t>
            </a:r>
          </a:p>
        </p:txBody>
      </p:sp>
    </p:spTree>
    <p:extLst>
      <p:ext uri="{BB962C8B-B14F-4D97-AF65-F5344CB8AC3E}">
        <p14:creationId xmlns:p14="http://schemas.microsoft.com/office/powerpoint/2010/main" val="917363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map&#10;&#10;Description automatically generated">
            <a:extLst>
              <a:ext uri="{FF2B5EF4-FFF2-40B4-BE49-F238E27FC236}">
                <a16:creationId xmlns:a16="http://schemas.microsoft.com/office/drawing/2014/main" id="{5F5BF5DD-9C8A-8549-B431-70D9EA77BF48}"/>
              </a:ext>
            </a:extLst>
          </p:cNvPr>
          <p:cNvPicPr>
            <a:picLocks noChangeAspect="1"/>
          </p:cNvPicPr>
          <p:nvPr/>
        </p:nvPicPr>
        <p:blipFill>
          <a:blip r:embed="rId3">
            <a:alphaModFix/>
          </a:blip>
          <a:stretch>
            <a:fillRect/>
          </a:stretch>
        </p:blipFill>
        <p:spPr>
          <a:xfrm>
            <a:off x="629068" y="1207997"/>
            <a:ext cx="1742647" cy="1318967"/>
          </a:xfrm>
          <a:prstGeom prst="rect">
            <a:avLst/>
          </a:prstGeom>
        </p:spPr>
      </p:pic>
      <p:sp>
        <p:nvSpPr>
          <p:cNvPr id="11" name="Round Diagonal Corner Rectangle 10">
            <a:extLst>
              <a:ext uri="{FF2B5EF4-FFF2-40B4-BE49-F238E27FC236}">
                <a16:creationId xmlns:a16="http://schemas.microsoft.com/office/drawing/2014/main" id="{78FA04B0-C4A4-E04C-9B51-DAA7B94655F9}"/>
              </a:ext>
            </a:extLst>
          </p:cNvPr>
          <p:cNvSpPr/>
          <p:nvPr/>
        </p:nvSpPr>
        <p:spPr>
          <a:xfrm>
            <a:off x="477672" y="1068426"/>
            <a:ext cx="8354629" cy="4010324"/>
          </a:xfrm>
          <a:prstGeom prst="round2Diag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9DE41D-CFC3-9B43-99DD-7BE9933132CB}"/>
              </a:ext>
            </a:extLst>
          </p:cNvPr>
          <p:cNvSpPr>
            <a:spLocks noGrp="1"/>
          </p:cNvSpPr>
          <p:nvPr>
            <p:ph type="title"/>
          </p:nvPr>
        </p:nvSpPr>
        <p:spPr/>
        <p:txBody>
          <a:bodyPr/>
          <a:lstStyle/>
          <a:p>
            <a:r>
              <a:rPr lang="en-US" dirty="0"/>
              <a:t>A closer look at </a:t>
            </a:r>
            <a:r>
              <a:rPr lang="en-US" dirty="0">
                <a:solidFill>
                  <a:schemeClr val="tx1">
                    <a:lumMod val="75000"/>
                  </a:schemeClr>
                </a:solidFill>
              </a:rPr>
              <a:t>South Africa</a:t>
            </a:r>
            <a:endParaRPr lang="en-US" dirty="0"/>
          </a:p>
        </p:txBody>
      </p:sp>
      <p:cxnSp>
        <p:nvCxnSpPr>
          <p:cNvPr id="13" name="Straight Connector 12">
            <a:extLst>
              <a:ext uri="{FF2B5EF4-FFF2-40B4-BE49-F238E27FC236}">
                <a16:creationId xmlns:a16="http://schemas.microsoft.com/office/drawing/2014/main" id="{22C07BB9-CE5A-6641-BF9C-8408533A0E68}"/>
              </a:ext>
            </a:extLst>
          </p:cNvPr>
          <p:cNvCxnSpPr/>
          <p:nvPr/>
        </p:nvCxnSpPr>
        <p:spPr>
          <a:xfrm>
            <a:off x="2557733" y="1136822"/>
            <a:ext cx="0" cy="3896497"/>
          </a:xfrm>
          <a:prstGeom prst="line">
            <a:avLst/>
          </a:prstGeom>
          <a:ln w="28575">
            <a:prstDash val="sysDot"/>
          </a:ln>
        </p:spPr>
        <p:style>
          <a:lnRef idx="1">
            <a:schemeClr val="accent1"/>
          </a:lnRef>
          <a:fillRef idx="0">
            <a:schemeClr val="accent1"/>
          </a:fillRef>
          <a:effectRef idx="0">
            <a:schemeClr val="accent1"/>
          </a:effectRef>
          <a:fontRef idx="minor">
            <a:schemeClr val="tx1"/>
          </a:fontRef>
        </p:style>
      </p:cxnSp>
      <p:pic>
        <p:nvPicPr>
          <p:cNvPr id="20" name="Picture 19" descr="Graphical user interface&#10;&#10;Description automatically generated">
            <a:extLst>
              <a:ext uri="{FF2B5EF4-FFF2-40B4-BE49-F238E27FC236}">
                <a16:creationId xmlns:a16="http://schemas.microsoft.com/office/drawing/2014/main" id="{CE756912-1CDB-4246-873D-84EAB1AF31C1}"/>
              </a:ext>
            </a:extLst>
          </p:cNvPr>
          <p:cNvPicPr>
            <a:picLocks noChangeAspect="1"/>
          </p:cNvPicPr>
          <p:nvPr/>
        </p:nvPicPr>
        <p:blipFill>
          <a:blip r:embed="rId4"/>
          <a:stretch>
            <a:fillRect/>
          </a:stretch>
        </p:blipFill>
        <p:spPr>
          <a:xfrm>
            <a:off x="2706365" y="1208222"/>
            <a:ext cx="5959963" cy="2871899"/>
          </a:xfrm>
          <a:prstGeom prst="rect">
            <a:avLst/>
          </a:prstGeom>
        </p:spPr>
      </p:pic>
      <p:sp>
        <p:nvSpPr>
          <p:cNvPr id="12" name="Round Diagonal Corner Rectangle 11">
            <a:extLst>
              <a:ext uri="{FF2B5EF4-FFF2-40B4-BE49-F238E27FC236}">
                <a16:creationId xmlns:a16="http://schemas.microsoft.com/office/drawing/2014/main" id="{845E8D9A-F788-7443-8343-6A9D3C8C73FB}"/>
              </a:ext>
            </a:extLst>
          </p:cNvPr>
          <p:cNvSpPr/>
          <p:nvPr/>
        </p:nvSpPr>
        <p:spPr>
          <a:xfrm>
            <a:off x="477671" y="1063379"/>
            <a:ext cx="8354629" cy="4010324"/>
          </a:xfrm>
          <a:prstGeom prst="round2DiagRect">
            <a:avLst/>
          </a:prstGeom>
          <a:solidFill>
            <a:schemeClr val="accent1">
              <a:lumMod val="50000"/>
              <a:alpha val="50000"/>
            </a:schemeClr>
          </a:solidFill>
          <a:ln>
            <a:solidFill>
              <a:schemeClr val="bg2">
                <a:lumMod val="95000"/>
                <a:lumOff val="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E635D886-AE03-9F4C-9A14-5531D767F2FA}"/>
              </a:ext>
            </a:extLst>
          </p:cNvPr>
          <p:cNvSpPr/>
          <p:nvPr/>
        </p:nvSpPr>
        <p:spPr>
          <a:xfrm>
            <a:off x="5686346" y="1677354"/>
            <a:ext cx="713064" cy="2678651"/>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id="{8253B4DC-1EA6-CD40-B2B9-467ECFF840C4}"/>
              </a:ext>
            </a:extLst>
          </p:cNvPr>
          <p:cNvSpPr txBox="1"/>
          <p:nvPr/>
        </p:nvSpPr>
        <p:spPr>
          <a:xfrm>
            <a:off x="3010487" y="1594258"/>
            <a:ext cx="1426128" cy="584775"/>
          </a:xfrm>
          <a:prstGeom prst="rect">
            <a:avLst/>
          </a:prstGeom>
          <a:solidFill>
            <a:schemeClr val="tx2">
              <a:lumMod val="20000"/>
              <a:lumOff val="80000"/>
            </a:schemeClr>
          </a:solidFill>
        </p:spPr>
        <p:txBody>
          <a:bodyPr wrap="square" rtlCol="0">
            <a:spAutoFit/>
          </a:bodyPr>
          <a:lstStyle/>
          <a:p>
            <a:pPr algn="ctr"/>
            <a:r>
              <a:rPr lang="en-US" sz="3200" dirty="0">
                <a:solidFill>
                  <a:schemeClr val="bg2">
                    <a:lumMod val="75000"/>
                    <a:lumOff val="25000"/>
                  </a:schemeClr>
                </a:solidFill>
                <a:latin typeface="Avenir Book" panose="02000503020000020003" pitchFamily="2" charset="0"/>
              </a:rPr>
              <a:t>1971</a:t>
            </a:r>
          </a:p>
        </p:txBody>
      </p:sp>
      <p:sp>
        <p:nvSpPr>
          <p:cNvPr id="18" name="TextBox 17">
            <a:extLst>
              <a:ext uri="{FF2B5EF4-FFF2-40B4-BE49-F238E27FC236}">
                <a16:creationId xmlns:a16="http://schemas.microsoft.com/office/drawing/2014/main" id="{96B986BC-F641-7E46-B56B-A78928A2C129}"/>
              </a:ext>
            </a:extLst>
          </p:cNvPr>
          <p:cNvSpPr txBox="1"/>
          <p:nvPr/>
        </p:nvSpPr>
        <p:spPr>
          <a:xfrm>
            <a:off x="5262202" y="1610772"/>
            <a:ext cx="1426128" cy="584775"/>
          </a:xfrm>
          <a:prstGeom prst="rect">
            <a:avLst/>
          </a:prstGeom>
          <a:solidFill>
            <a:schemeClr val="tx2">
              <a:lumMod val="20000"/>
              <a:lumOff val="80000"/>
            </a:schemeClr>
          </a:solidFill>
        </p:spPr>
        <p:txBody>
          <a:bodyPr wrap="square" rtlCol="0">
            <a:spAutoFit/>
          </a:bodyPr>
          <a:lstStyle/>
          <a:p>
            <a:pPr algn="ctr"/>
            <a:r>
              <a:rPr lang="en-US" sz="3200" dirty="0">
                <a:solidFill>
                  <a:schemeClr val="bg2">
                    <a:lumMod val="75000"/>
                    <a:lumOff val="25000"/>
                  </a:schemeClr>
                </a:solidFill>
                <a:latin typeface="Avenir Book" panose="02000503020000020003" pitchFamily="2" charset="0"/>
              </a:rPr>
              <a:t>2020</a:t>
            </a:r>
          </a:p>
        </p:txBody>
      </p:sp>
      <p:pic>
        <p:nvPicPr>
          <p:cNvPr id="22" name="Picture 21" descr="A picture containing device&#10;&#10;Description automatically generated">
            <a:extLst>
              <a:ext uri="{FF2B5EF4-FFF2-40B4-BE49-F238E27FC236}">
                <a16:creationId xmlns:a16="http://schemas.microsoft.com/office/drawing/2014/main" id="{85145A96-AADB-A84A-B2BF-C327D271107D}"/>
              </a:ext>
            </a:extLst>
          </p:cNvPr>
          <p:cNvPicPr>
            <a:picLocks noChangeAspect="1"/>
          </p:cNvPicPr>
          <p:nvPr/>
        </p:nvPicPr>
        <p:blipFill>
          <a:blip r:embed="rId5"/>
          <a:stretch>
            <a:fillRect/>
          </a:stretch>
        </p:blipFill>
        <p:spPr>
          <a:xfrm>
            <a:off x="3010354" y="2252851"/>
            <a:ext cx="1451906" cy="1397047"/>
          </a:xfrm>
          <a:prstGeom prst="rect">
            <a:avLst/>
          </a:prstGeom>
        </p:spPr>
      </p:pic>
      <p:pic>
        <p:nvPicPr>
          <p:cNvPr id="23" name="Picture 22" descr="A picture containing chart&#10;&#10;Description automatically generated">
            <a:extLst>
              <a:ext uri="{FF2B5EF4-FFF2-40B4-BE49-F238E27FC236}">
                <a16:creationId xmlns:a16="http://schemas.microsoft.com/office/drawing/2014/main" id="{311AD432-1D31-D049-B34A-E1806C93B4F8}"/>
              </a:ext>
            </a:extLst>
          </p:cNvPr>
          <p:cNvPicPr>
            <a:picLocks noChangeAspect="1"/>
          </p:cNvPicPr>
          <p:nvPr/>
        </p:nvPicPr>
        <p:blipFill>
          <a:blip r:embed="rId6"/>
          <a:stretch>
            <a:fillRect/>
          </a:stretch>
        </p:blipFill>
        <p:spPr>
          <a:xfrm>
            <a:off x="5264064" y="2275178"/>
            <a:ext cx="1424266" cy="1397047"/>
          </a:xfrm>
          <a:prstGeom prst="rect">
            <a:avLst/>
          </a:prstGeom>
        </p:spPr>
      </p:pic>
      <p:sp>
        <p:nvSpPr>
          <p:cNvPr id="16" name="TextBox 15">
            <a:extLst>
              <a:ext uri="{FF2B5EF4-FFF2-40B4-BE49-F238E27FC236}">
                <a16:creationId xmlns:a16="http://schemas.microsoft.com/office/drawing/2014/main" id="{A037B458-AB11-4160-84D4-9AD09D1BCD77}"/>
              </a:ext>
            </a:extLst>
          </p:cNvPr>
          <p:cNvSpPr txBox="1"/>
          <p:nvPr/>
        </p:nvSpPr>
        <p:spPr>
          <a:xfrm>
            <a:off x="629069" y="2817512"/>
            <a:ext cx="1594014" cy="1215717"/>
          </a:xfrm>
          <a:prstGeom prst="rect">
            <a:avLst/>
          </a:prstGeom>
          <a:noFill/>
        </p:spPr>
        <p:txBody>
          <a:bodyPr wrap="square" rtlCol="0">
            <a:spAutoFit/>
          </a:bodyPr>
          <a:lstStyle/>
          <a:p>
            <a:pPr algn="ctr"/>
            <a:r>
              <a:rPr lang="en-US" sz="1600" dirty="0">
                <a:solidFill>
                  <a:schemeClr val="bg2">
                    <a:lumMod val="75000"/>
                    <a:lumOff val="25000"/>
                  </a:schemeClr>
                </a:solidFill>
                <a:latin typeface="Avenir Next" panose="020B0503020202020204" pitchFamily="34" charset="0"/>
              </a:rPr>
              <a:t>Improvement in </a:t>
            </a:r>
            <a:r>
              <a:rPr lang="en-US" sz="2500" dirty="0">
                <a:solidFill>
                  <a:schemeClr val="bg2">
                    <a:lumMod val="75000"/>
                    <a:lumOff val="25000"/>
                  </a:schemeClr>
                </a:solidFill>
                <a:latin typeface="Avenir Next" panose="020B0503020202020204" pitchFamily="34" charset="0"/>
              </a:rPr>
              <a:t>7</a:t>
            </a:r>
            <a:r>
              <a:rPr lang="en-US" sz="1600" dirty="0">
                <a:solidFill>
                  <a:schemeClr val="bg2">
                    <a:lumMod val="75000"/>
                    <a:lumOff val="25000"/>
                  </a:schemeClr>
                </a:solidFill>
                <a:latin typeface="Avenir Next" panose="020B0503020202020204" pitchFamily="34" charset="0"/>
              </a:rPr>
              <a:t>/8 </a:t>
            </a:r>
          </a:p>
          <a:p>
            <a:pPr algn="ctr"/>
            <a:r>
              <a:rPr lang="en-US" sz="1600" dirty="0">
                <a:solidFill>
                  <a:schemeClr val="bg2">
                    <a:lumMod val="75000"/>
                    <a:lumOff val="25000"/>
                  </a:schemeClr>
                </a:solidFill>
                <a:latin typeface="Avenir Next" panose="020B0503020202020204" pitchFamily="34" charset="0"/>
              </a:rPr>
              <a:t>indicators from 1971-2020</a:t>
            </a:r>
          </a:p>
        </p:txBody>
      </p:sp>
      <p:sp>
        <p:nvSpPr>
          <p:cNvPr id="17" name="TextBox 16">
            <a:extLst>
              <a:ext uri="{FF2B5EF4-FFF2-40B4-BE49-F238E27FC236}">
                <a16:creationId xmlns:a16="http://schemas.microsoft.com/office/drawing/2014/main" id="{856FFB49-1B2B-4278-ADDA-576B0045E17D}"/>
              </a:ext>
            </a:extLst>
          </p:cNvPr>
          <p:cNvSpPr txBox="1"/>
          <p:nvPr/>
        </p:nvSpPr>
        <p:spPr>
          <a:xfrm>
            <a:off x="2706365" y="4146703"/>
            <a:ext cx="5951089" cy="400110"/>
          </a:xfrm>
          <a:prstGeom prst="rect">
            <a:avLst/>
          </a:prstGeom>
          <a:noFill/>
        </p:spPr>
        <p:txBody>
          <a:bodyPr wrap="square" rtlCol="0">
            <a:spAutoFit/>
          </a:bodyPr>
          <a:lstStyle/>
          <a:p>
            <a:r>
              <a:rPr lang="en-US" sz="2000" dirty="0">
                <a:solidFill>
                  <a:schemeClr val="bg1"/>
                </a:solidFill>
                <a:latin typeface="Avenir Book" panose="02000503020000020003" pitchFamily="2" charset="0"/>
              </a:rPr>
              <a:t>Despite growth in </a:t>
            </a:r>
            <a:r>
              <a:rPr lang="en-US" sz="2000" b="1" dirty="0">
                <a:solidFill>
                  <a:schemeClr val="accent6">
                    <a:lumMod val="75000"/>
                  </a:schemeClr>
                </a:solidFill>
                <a:latin typeface="Avenir Book" panose="02000503020000020003" pitchFamily="2" charset="0"/>
              </a:rPr>
              <a:t>Parenthood</a:t>
            </a:r>
            <a:r>
              <a:rPr lang="en-US" sz="2000" b="1" dirty="0">
                <a:solidFill>
                  <a:schemeClr val="bg1"/>
                </a:solidFill>
                <a:latin typeface="Avenir Book" panose="02000503020000020003" pitchFamily="2" charset="0"/>
              </a:rPr>
              <a:t>,</a:t>
            </a:r>
            <a:r>
              <a:rPr lang="en-US" sz="2000" dirty="0">
                <a:solidFill>
                  <a:schemeClr val="bg1"/>
                </a:solidFill>
                <a:latin typeface="Avenir Book" panose="02000503020000020003" pitchFamily="2" charset="0"/>
              </a:rPr>
              <a:t> there is still opportunity</a:t>
            </a:r>
          </a:p>
        </p:txBody>
      </p:sp>
    </p:spTree>
    <p:extLst>
      <p:ext uri="{BB962C8B-B14F-4D97-AF65-F5344CB8AC3E}">
        <p14:creationId xmlns:p14="http://schemas.microsoft.com/office/powerpoint/2010/main" val="2550352471"/>
      </p:ext>
    </p:extLst>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1664</TotalTime>
  <Words>1316</Words>
  <Application>Microsoft Macintosh PowerPoint</Application>
  <PresentationFormat>On-screen Show (16:9)</PresentationFormat>
  <Paragraphs>106</Paragraphs>
  <Slides>13</Slides>
  <Notes>13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Source Sans Pro</vt:lpstr>
      <vt:lpstr>Raleway</vt:lpstr>
      <vt:lpstr>Arial</vt:lpstr>
      <vt:lpstr>Avenir Book</vt:lpstr>
      <vt:lpstr>Avenir Next</vt:lpstr>
      <vt:lpstr>Plum</vt:lpstr>
      <vt:lpstr>Gender Inequality in the Law</vt:lpstr>
      <vt:lpstr>WBL Indicators</vt:lpstr>
      <vt:lpstr>2020 World View</vt:lpstr>
      <vt:lpstr>Motivating Question</vt:lpstr>
      <vt:lpstr>Most Improved Countries</vt:lpstr>
      <vt:lpstr>A closer look at South Africa</vt:lpstr>
      <vt:lpstr>A closer look at South Africa</vt:lpstr>
      <vt:lpstr>A closer look at South Africa</vt:lpstr>
      <vt:lpstr>A closer look at South Africa</vt:lpstr>
      <vt:lpstr>WBL Indicators - Worldwide </vt:lpstr>
      <vt:lpstr>WBL Index - Worldwide </vt:lpstr>
      <vt:lpstr>WBL Index - Worldwide </vt:lpstr>
      <vt:lpstr>Call to action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Inequality in the Law</dc:title>
  <dc:creator>Raechel Shaw</dc:creator>
  <cp:lastModifiedBy>Abhijeet Sant</cp:lastModifiedBy>
  <cp:revision>86</cp:revision>
  <dcterms:modified xsi:type="dcterms:W3CDTF">2021-03-24T11:30:40Z</dcterms:modified>
</cp:coreProperties>
</file>